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6" r:id="rId1"/>
  </p:sldMasterIdLst>
  <p:notesMasterIdLst>
    <p:notesMasterId r:id="rId10"/>
  </p:notesMasterIdLst>
  <p:sldIdLst>
    <p:sldId id="5539" r:id="rId2"/>
    <p:sldId id="5537" r:id="rId3"/>
    <p:sldId id="5538" r:id="rId4"/>
    <p:sldId id="5548" r:id="rId5"/>
    <p:sldId id="5569" r:id="rId6"/>
    <p:sldId id="5540" r:id="rId7"/>
    <p:sldId id="5541" r:id="rId8"/>
    <p:sldId id="5542" r:id="rId9"/>
  </p:sldIdLst>
  <p:sldSz cx="24377650" cy="13716000"/>
  <p:notesSz cx="6858000" cy="9144000"/>
  <p:defaultTextStyle>
    <a:defPPr>
      <a:defRPr lang="en-US"/>
    </a:defPPr>
    <a:lvl1pPr marL="0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1pPr>
    <a:lvl2pPr marL="914217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2pPr>
    <a:lvl3pPr marL="1828434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3pPr>
    <a:lvl4pPr marL="2742651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4pPr>
    <a:lvl5pPr marL="3656868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5pPr>
    <a:lvl6pPr marL="4571086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6pPr>
    <a:lvl7pPr marL="5485303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7pPr>
    <a:lvl8pPr marL="6399520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8pPr>
    <a:lvl9pPr marL="7313737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56" userDrawn="1">
          <p15:clr>
            <a:srgbClr val="A4A3A4"/>
          </p15:clr>
        </p15:guide>
        <p15:guide id="2" orient="horz" pos="8160" userDrawn="1">
          <p15:clr>
            <a:srgbClr val="A4A3A4"/>
          </p15:clr>
        </p15:guide>
        <p15:guide id="3" pos="14254" userDrawn="1">
          <p15:clr>
            <a:srgbClr val="A4A3A4"/>
          </p15:clr>
        </p15:guide>
        <p15:guide id="4" pos="7678" userDrawn="1">
          <p15:clr>
            <a:srgbClr val="A4A3A4"/>
          </p15:clr>
        </p15:guide>
        <p15:guide id="5" pos="110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DF16D3B4-1193-CA2C-C874-0B6444AED04E}" name="Matt Mcloughlin" initials="MM" userId="Matt Mcloughlin" providerId="None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yatt Hinshaw" initials="WH" lastIdx="10" clrIdx="0"/>
  <p:cmAuthor id="2" name="Cowart, John" initials="CJ" lastIdx="3" clrIdx="1"/>
  <p:cmAuthor id="3" name="Cowart, John" initials="CJ [2]" lastIdx="1" clrIdx="2"/>
  <p:cmAuthor id="4" name="Cowart, John" initials="CJ [3]" lastIdx="1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39BDF9"/>
    <a:srgbClr val="374A6A"/>
    <a:srgbClr val="041B31"/>
    <a:srgbClr val="E0517B"/>
    <a:srgbClr val="FF5F90"/>
    <a:srgbClr val="31A4D9"/>
    <a:srgbClr val="494949"/>
    <a:srgbClr val="293039"/>
    <a:srgbClr val="63D9F8"/>
    <a:srgbClr val="FFC73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72" autoAdjust="0"/>
    <p:restoredTop sz="94966" autoAdjust="0"/>
  </p:normalViewPr>
  <p:slideViewPr>
    <p:cSldViewPr snapToGrid="0" snapToObjects="1">
      <p:cViewPr varScale="1">
        <p:scale>
          <a:sx n="60" d="100"/>
          <a:sy n="60" d="100"/>
        </p:scale>
        <p:origin x="824" y="216"/>
      </p:cViewPr>
      <p:guideLst>
        <p:guide orient="horz" pos="456"/>
        <p:guide orient="horz" pos="8160"/>
        <p:guide pos="14254"/>
        <p:guide pos="7678"/>
        <p:guide pos="1102"/>
      </p:guideLst>
    </p:cSldViewPr>
  </p:slideViewPr>
  <p:outlineViewPr>
    <p:cViewPr>
      <p:scale>
        <a:sx n="33" d="100"/>
        <a:sy n="33" d="100"/>
      </p:scale>
      <p:origin x="0" y="-8136"/>
    </p:cViewPr>
  </p:outlineViewPr>
  <p:notesTextViewPr>
    <p:cViewPr>
      <p:scale>
        <a:sx n="140" d="100"/>
        <a:sy n="14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 snapToObjects="1" showGuides="1">
      <p:cViewPr varScale="1">
        <p:scale>
          <a:sx n="76" d="100"/>
          <a:sy n="76" d="100"/>
        </p:scale>
        <p:origin x="3192" y="20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8/10/relationships/authors" Target="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libri Light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libri Light"/>
              </a:defRPr>
            </a:lvl1pPr>
          </a:lstStyle>
          <a:p>
            <a:fld id="{EFC10EE1-B198-C942-8235-326C972CBB30}" type="datetimeFigureOut">
              <a:rPr lang="en-US" smtClean="0"/>
              <a:pPr/>
              <a:t>7/17/23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libri Light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libri Light"/>
              </a:defRPr>
            </a:lvl1pPr>
          </a:lstStyle>
          <a:p>
            <a:fld id="{006BE02D-20C0-F840-AFAC-BEA99C74FDC2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32891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17" rtl="0" eaLnBrk="1" latinLnBrk="0" hangingPunct="1">
      <a:defRPr sz="2400" kern="1200">
        <a:solidFill>
          <a:schemeClr val="tx1"/>
        </a:solidFill>
        <a:latin typeface="Calibri Light"/>
        <a:ea typeface="+mn-ea"/>
        <a:cs typeface="+mn-cs"/>
      </a:defRPr>
    </a:lvl1pPr>
    <a:lvl2pPr marL="914217" algn="l" defTabSz="914217" rtl="0" eaLnBrk="1" latinLnBrk="0" hangingPunct="1">
      <a:defRPr sz="2400" kern="1200">
        <a:solidFill>
          <a:schemeClr val="tx1"/>
        </a:solidFill>
        <a:latin typeface="Calibri Light"/>
        <a:ea typeface="+mn-ea"/>
        <a:cs typeface="+mn-cs"/>
      </a:defRPr>
    </a:lvl2pPr>
    <a:lvl3pPr marL="1828434" algn="l" defTabSz="914217" rtl="0" eaLnBrk="1" latinLnBrk="0" hangingPunct="1">
      <a:defRPr sz="2400" kern="1200">
        <a:solidFill>
          <a:schemeClr val="tx1"/>
        </a:solidFill>
        <a:latin typeface="Calibri Light"/>
        <a:ea typeface="+mn-ea"/>
        <a:cs typeface="+mn-cs"/>
      </a:defRPr>
    </a:lvl3pPr>
    <a:lvl4pPr marL="2742651" algn="l" defTabSz="914217" rtl="0" eaLnBrk="1" latinLnBrk="0" hangingPunct="1">
      <a:defRPr sz="2400" kern="1200">
        <a:solidFill>
          <a:schemeClr val="tx1"/>
        </a:solidFill>
        <a:latin typeface="Calibri Light"/>
        <a:ea typeface="+mn-ea"/>
        <a:cs typeface="+mn-cs"/>
      </a:defRPr>
    </a:lvl4pPr>
    <a:lvl5pPr marL="3656868" algn="l" defTabSz="914217" rtl="0" eaLnBrk="1" latinLnBrk="0" hangingPunct="1">
      <a:defRPr sz="2400" kern="1200">
        <a:solidFill>
          <a:schemeClr val="tx1"/>
        </a:solidFill>
        <a:latin typeface="Calibri Light"/>
        <a:ea typeface="+mn-ea"/>
        <a:cs typeface="+mn-cs"/>
      </a:defRPr>
    </a:lvl5pPr>
    <a:lvl6pPr marL="4571086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5485303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6399520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7313737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en-US" sz="2400" kern="1200" dirty="0">
              <a:solidFill>
                <a:schemeClr val="tx1"/>
              </a:solidFill>
              <a:latin typeface="Calibri Ligh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182843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06BE02D-20C0-F840-AFAC-BEA99C74FDC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+mn-ea"/>
                <a:cs typeface="+mn-cs"/>
              </a:rPr>
              <a:pPr marL="0" marR="0" lvl="0" indent="0" algn="r" defTabSz="182843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020567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en-US" sz="2400" kern="1200" dirty="0">
              <a:solidFill>
                <a:schemeClr val="tx1"/>
              </a:solidFill>
              <a:latin typeface="Calibri Ligh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182843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06BE02D-20C0-F840-AFAC-BEA99C74FDC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+mn-ea"/>
                <a:cs typeface="+mn-cs"/>
              </a:rPr>
              <a:pPr marL="0" marR="0" lvl="0" indent="0" algn="r" defTabSz="182843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464110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en-US" sz="2400" kern="1200" dirty="0">
              <a:solidFill>
                <a:schemeClr val="tx1"/>
              </a:solidFill>
              <a:latin typeface="Calibri Ligh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182843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06BE02D-20C0-F840-AFAC-BEA99C74FDC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+mn-ea"/>
                <a:cs typeface="+mn-cs"/>
              </a:rPr>
              <a:pPr marL="0" marR="0" lvl="0" indent="0" algn="r" defTabSz="182843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708672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en-US" sz="2400" kern="1200" dirty="0">
              <a:solidFill>
                <a:schemeClr val="tx1"/>
              </a:solidFill>
              <a:latin typeface="Calibri Ligh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182843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06BE02D-20C0-F840-AFAC-BEA99C74FDC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+mn-ea"/>
                <a:cs typeface="+mn-cs"/>
              </a:rPr>
              <a:pPr marL="0" marR="0" lvl="0" indent="0" algn="r" defTabSz="182843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365841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en-US" sz="2400" kern="1200" dirty="0">
              <a:solidFill>
                <a:schemeClr val="tx1"/>
              </a:solidFill>
              <a:latin typeface="Calibri Ligh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182843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06BE02D-20C0-F840-AFAC-BEA99C74FDC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+mn-ea"/>
                <a:cs typeface="+mn-cs"/>
              </a:rPr>
              <a:pPr marL="0" marR="0" lvl="0" indent="0" algn="r" defTabSz="182843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02197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en-US" sz="2400" kern="1200" dirty="0">
              <a:solidFill>
                <a:schemeClr val="tx1"/>
              </a:solidFill>
              <a:latin typeface="Calibri Ligh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182843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06BE02D-20C0-F840-AFAC-BEA99C74FDC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+mn-ea"/>
                <a:cs typeface="+mn-cs"/>
              </a:rPr>
              <a:pPr marL="0" marR="0" lvl="0" indent="0" algn="r" defTabSz="182843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9614588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en-US" sz="2400" kern="1200" dirty="0">
              <a:solidFill>
                <a:schemeClr val="tx1"/>
              </a:solidFill>
              <a:latin typeface="Calibri Ligh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182843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06BE02D-20C0-F840-AFAC-BEA99C74FDC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+mn-ea"/>
                <a:cs typeface="+mn-cs"/>
              </a:rPr>
              <a:pPr marL="0" marR="0" lvl="0" indent="0" algn="r" defTabSz="182843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4688695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en-US" sz="2400" kern="1200" dirty="0">
              <a:solidFill>
                <a:schemeClr val="tx1"/>
              </a:solidFill>
              <a:latin typeface="Calibri Ligh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182843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06BE02D-20C0-F840-AFAC-BEA99C74FDC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+mn-ea"/>
                <a:cs typeface="+mn-cs"/>
              </a:rPr>
              <a:pPr marL="0" marR="0" lvl="0" indent="0" algn="r" defTabSz="182843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787982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General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75964" y="1055077"/>
            <a:ext cx="19542805" cy="11041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70933056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Pad_fea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9846195" y="4469586"/>
            <a:ext cx="4739600" cy="6324794"/>
          </a:xfrm>
          <a:effectLst/>
        </p:spPr>
        <p:txBody>
          <a:bodyPr>
            <a:normAutofit/>
          </a:bodyPr>
          <a:lstStyle>
            <a:lvl1pPr marL="0" indent="0">
              <a:buNone/>
              <a:defRPr sz="4200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3" name="Title Placeholder 1"/>
          <p:cNvSpPr>
            <a:spLocks noGrp="1"/>
          </p:cNvSpPr>
          <p:nvPr>
            <p:ph type="title"/>
          </p:nvPr>
        </p:nvSpPr>
        <p:spPr>
          <a:xfrm>
            <a:off x="1675964" y="1055077"/>
            <a:ext cx="19542805" cy="11041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239851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eveal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eam circ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3"/>
          <p:cNvSpPr>
            <a:spLocks noGrp="1"/>
          </p:cNvSpPr>
          <p:nvPr>
            <p:ph type="pic" sz="quarter" idx="22"/>
          </p:nvPr>
        </p:nvSpPr>
        <p:spPr>
          <a:xfrm>
            <a:off x="18029646" y="4523249"/>
            <a:ext cx="3749040" cy="3749040"/>
          </a:xfrm>
          <a:prstGeom prst="ellipse">
            <a:avLst/>
          </a:prstGeom>
          <a:effectLst/>
        </p:spPr>
        <p:txBody>
          <a:bodyPr>
            <a:normAutofit/>
          </a:bodyPr>
          <a:lstStyle>
            <a:lvl1pPr marL="0" indent="0">
              <a:buNone/>
              <a:defRPr sz="2800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23"/>
          </p:nvPr>
        </p:nvSpPr>
        <p:spPr>
          <a:xfrm>
            <a:off x="12815876" y="4523249"/>
            <a:ext cx="3749040" cy="3749040"/>
          </a:xfrm>
          <a:prstGeom prst="ellipse">
            <a:avLst/>
          </a:prstGeom>
          <a:effectLst/>
        </p:spPr>
        <p:txBody>
          <a:bodyPr>
            <a:normAutofit/>
          </a:bodyPr>
          <a:lstStyle>
            <a:lvl1pPr marL="0" indent="0">
              <a:buNone/>
              <a:defRPr sz="2800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5" name="Picture Placeholder 13"/>
          <p:cNvSpPr>
            <a:spLocks noGrp="1"/>
          </p:cNvSpPr>
          <p:nvPr>
            <p:ph type="pic" sz="quarter" idx="24"/>
          </p:nvPr>
        </p:nvSpPr>
        <p:spPr>
          <a:xfrm>
            <a:off x="7734571" y="4523249"/>
            <a:ext cx="3749040" cy="3749040"/>
          </a:xfrm>
          <a:prstGeom prst="ellipse">
            <a:avLst/>
          </a:prstGeom>
          <a:effectLst/>
        </p:spPr>
        <p:txBody>
          <a:bodyPr>
            <a:normAutofit/>
          </a:bodyPr>
          <a:lstStyle>
            <a:lvl1pPr marL="0" indent="0">
              <a:buNone/>
              <a:defRPr sz="2800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6" name="Picture Placeholder 13"/>
          <p:cNvSpPr>
            <a:spLocks noGrp="1"/>
          </p:cNvSpPr>
          <p:nvPr>
            <p:ph type="pic" sz="quarter" idx="25"/>
          </p:nvPr>
        </p:nvSpPr>
        <p:spPr>
          <a:xfrm>
            <a:off x="2520801" y="4523249"/>
            <a:ext cx="3749040" cy="3749040"/>
          </a:xfrm>
          <a:prstGeom prst="ellipse">
            <a:avLst/>
          </a:prstGeom>
          <a:effectLst/>
        </p:spPr>
        <p:txBody>
          <a:bodyPr>
            <a:normAutofit/>
          </a:bodyPr>
          <a:lstStyle>
            <a:lvl1pPr marL="0" indent="0">
              <a:buNone/>
              <a:defRPr sz="2800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Title Placeholder 1"/>
          <p:cNvSpPr>
            <a:spLocks noGrp="1"/>
          </p:cNvSpPr>
          <p:nvPr>
            <p:ph type="title"/>
          </p:nvPr>
        </p:nvSpPr>
        <p:spPr>
          <a:xfrm>
            <a:off x="1675964" y="1055077"/>
            <a:ext cx="19542805" cy="11041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721030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eveal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asonry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13482326" y="2006738"/>
            <a:ext cx="3855789" cy="5270803"/>
          </a:xfrm>
          <a:effectLst/>
        </p:spPr>
        <p:txBody>
          <a:bodyPr>
            <a:normAutofit/>
          </a:bodyPr>
          <a:lstStyle>
            <a:lvl1pPr marL="0" indent="0">
              <a:buNone/>
              <a:defRPr sz="4200" b="0" i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Avenir Book" charset="0"/>
                <a:ea typeface="Avenir Book" charset="0"/>
                <a:cs typeface="Avenir Book" charset="0"/>
              </a:defRPr>
            </a:lvl1pPr>
          </a:lstStyle>
          <a:p>
            <a:endParaRPr lang="en-US" dirty="0"/>
          </a:p>
        </p:txBody>
      </p:sp>
      <p:sp>
        <p:nvSpPr>
          <p:cNvPr id="21" name="Picture Placeholder 13"/>
          <p:cNvSpPr>
            <a:spLocks noGrp="1"/>
          </p:cNvSpPr>
          <p:nvPr>
            <p:ph type="pic" sz="quarter" idx="19"/>
          </p:nvPr>
        </p:nvSpPr>
        <p:spPr>
          <a:xfrm>
            <a:off x="17713208" y="5430421"/>
            <a:ext cx="3877056" cy="7028277"/>
          </a:xfrm>
          <a:effectLst/>
        </p:spPr>
        <p:txBody>
          <a:bodyPr>
            <a:normAutofit/>
          </a:bodyPr>
          <a:lstStyle>
            <a:lvl1pPr marL="0" indent="0">
              <a:buNone/>
              <a:defRPr sz="4200" b="0" i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Avenir Book" charset="0"/>
                <a:ea typeface="Avenir Book" charset="0"/>
                <a:cs typeface="Avenir Book" charset="0"/>
              </a:defRPr>
            </a:lvl1pPr>
          </a:lstStyle>
          <a:p>
            <a:endParaRPr lang="en-US" dirty="0"/>
          </a:p>
        </p:txBody>
      </p:sp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1675964" y="1055077"/>
            <a:ext cx="19542805" cy="11041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718651805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Pad_fea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9846195" y="4469586"/>
            <a:ext cx="4739600" cy="6324794"/>
          </a:xfrm>
          <a:effectLst/>
        </p:spPr>
        <p:txBody>
          <a:bodyPr>
            <a:normAutofit/>
          </a:bodyPr>
          <a:lstStyle>
            <a:lvl1pPr marL="0" indent="0">
              <a:buNone/>
              <a:defRPr sz="4200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3" name="Title Placeholder 1"/>
          <p:cNvSpPr>
            <a:spLocks noGrp="1"/>
          </p:cNvSpPr>
          <p:nvPr>
            <p:ph type="title"/>
          </p:nvPr>
        </p:nvSpPr>
        <p:spPr>
          <a:xfrm>
            <a:off x="1675964" y="1055077"/>
            <a:ext cx="19542805" cy="11041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820203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eveal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Placeholder 1"/>
          <p:cNvSpPr>
            <a:spLocks noGrp="1"/>
          </p:cNvSpPr>
          <p:nvPr>
            <p:ph type="title"/>
          </p:nvPr>
        </p:nvSpPr>
        <p:spPr>
          <a:xfrm>
            <a:off x="1675964" y="1055077"/>
            <a:ext cx="19542805" cy="11041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541890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2174472" y="3341833"/>
            <a:ext cx="19002717" cy="9163049"/>
          </a:xfrm>
        </p:spPr>
        <p:txBody>
          <a:bodyPr/>
          <a:lstStyle>
            <a:lvl1pPr marL="0" indent="0">
              <a:buFontTx/>
              <a:buNone/>
              <a:defRPr sz="5760" b="0" i="0">
                <a:latin typeface="Avenir Medium" charset="0"/>
                <a:cs typeface="Avenir Medium" charset="0"/>
              </a:defRPr>
            </a:lvl1pPr>
            <a:lvl2pPr marL="855826" indent="0">
              <a:buFontTx/>
              <a:buNone/>
              <a:defRPr sz="3840"/>
            </a:lvl2pPr>
            <a:lvl3pPr marL="1711646" indent="0">
              <a:buFontTx/>
              <a:buNone/>
              <a:defRPr/>
            </a:lvl3pPr>
            <a:lvl4pPr marL="2567470" indent="0">
              <a:buFontTx/>
              <a:buNone/>
              <a:defRPr/>
            </a:lvl4pPr>
            <a:lvl5pPr marL="3423290" indent="0">
              <a:buFontTx/>
              <a:buNone/>
              <a:defRPr/>
            </a:lvl5pPr>
          </a:lstStyle>
          <a:p>
            <a:pPr lvl="0"/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Avenir 65 Medium"/>
                <a:cs typeface="Avenir 65 Medium"/>
              </a:rPr>
              <a:t>Click to edit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4" name="Title Placeholder 1"/>
          <p:cNvSpPr txBox="1">
            <a:spLocks/>
          </p:cNvSpPr>
          <p:nvPr userDrawn="1"/>
        </p:nvSpPr>
        <p:spPr>
          <a:xfrm>
            <a:off x="1675964" y="1055077"/>
            <a:ext cx="19542805" cy="11041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182834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800" b="0" i="0" kern="1200">
                <a:solidFill>
                  <a:schemeClr val="accent2"/>
                </a:solidFill>
                <a:latin typeface="Avenir Medium" charset="0"/>
                <a:ea typeface="Avenir Medium" charset="0"/>
                <a:cs typeface="Avenir Medium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53024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75964" y="1055077"/>
            <a:ext cx="19542805" cy="11041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133127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usiness Mod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13"/>
          <p:cNvSpPr>
            <a:spLocks noGrp="1"/>
          </p:cNvSpPr>
          <p:nvPr>
            <p:ph type="pic" sz="quarter" idx="22"/>
          </p:nvPr>
        </p:nvSpPr>
        <p:spPr>
          <a:xfrm>
            <a:off x="1727123" y="3643756"/>
            <a:ext cx="20811894" cy="4973444"/>
          </a:xfrm>
          <a:effectLst/>
        </p:spPr>
        <p:txBody>
          <a:bodyPr>
            <a:normAutofit/>
          </a:bodyPr>
          <a:lstStyle>
            <a:lvl1pPr marL="0" indent="0">
              <a:buNone/>
              <a:defRPr sz="2800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3" name="Title Placeholder 1"/>
          <p:cNvSpPr>
            <a:spLocks noGrp="1"/>
          </p:cNvSpPr>
          <p:nvPr>
            <p:ph type="title"/>
          </p:nvPr>
        </p:nvSpPr>
        <p:spPr>
          <a:xfrm>
            <a:off x="1675964" y="1055077"/>
            <a:ext cx="19542805" cy="11041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4533122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eveal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eet the directo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13"/>
          <p:cNvSpPr>
            <a:spLocks noGrp="1"/>
          </p:cNvSpPr>
          <p:nvPr>
            <p:ph type="pic" sz="quarter" idx="25"/>
          </p:nvPr>
        </p:nvSpPr>
        <p:spPr>
          <a:xfrm>
            <a:off x="2306983" y="4722122"/>
            <a:ext cx="4665817" cy="4665817"/>
          </a:xfrm>
          <a:effectLst/>
        </p:spPr>
        <p:txBody>
          <a:bodyPr>
            <a:normAutofit/>
          </a:bodyPr>
          <a:lstStyle>
            <a:lvl1pPr marL="0" indent="0">
              <a:buNone/>
              <a:defRPr sz="2800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3" name="Title Placeholder 1"/>
          <p:cNvSpPr>
            <a:spLocks noGrp="1"/>
          </p:cNvSpPr>
          <p:nvPr>
            <p:ph type="title"/>
          </p:nvPr>
        </p:nvSpPr>
        <p:spPr>
          <a:xfrm>
            <a:off x="1675964" y="1055077"/>
            <a:ext cx="19542805" cy="11041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4294081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eveal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Masonry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13482326" y="2006738"/>
            <a:ext cx="3855789" cy="5270803"/>
          </a:xfrm>
          <a:effectLst/>
        </p:spPr>
        <p:txBody>
          <a:bodyPr>
            <a:normAutofit/>
          </a:bodyPr>
          <a:lstStyle>
            <a:lvl1pPr marL="0" indent="0">
              <a:buNone/>
              <a:defRPr sz="4200" b="0" i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Avenir Book" charset="0"/>
                <a:ea typeface="Avenir Book" charset="0"/>
                <a:cs typeface="Avenir Book" charset="0"/>
              </a:defRPr>
            </a:lvl1pPr>
          </a:lstStyle>
          <a:p>
            <a:endParaRPr lang="en-US" dirty="0"/>
          </a:p>
        </p:txBody>
      </p:sp>
      <p:sp>
        <p:nvSpPr>
          <p:cNvPr id="21" name="Picture Placeholder 13"/>
          <p:cNvSpPr>
            <a:spLocks noGrp="1"/>
          </p:cNvSpPr>
          <p:nvPr>
            <p:ph type="pic" sz="quarter" idx="19"/>
          </p:nvPr>
        </p:nvSpPr>
        <p:spPr>
          <a:xfrm>
            <a:off x="17713208" y="5430421"/>
            <a:ext cx="3877056" cy="7028277"/>
          </a:xfrm>
          <a:effectLst/>
        </p:spPr>
        <p:txBody>
          <a:bodyPr>
            <a:normAutofit/>
          </a:bodyPr>
          <a:lstStyle>
            <a:lvl1pPr marL="0" indent="0">
              <a:buNone/>
              <a:defRPr sz="4200" b="0" i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Avenir Book" charset="0"/>
                <a:ea typeface="Avenir Book" charset="0"/>
                <a:cs typeface="Avenir Book" charset="0"/>
              </a:defRPr>
            </a:lvl1pPr>
          </a:lstStyle>
          <a:p>
            <a:endParaRPr lang="en-US" dirty="0"/>
          </a:p>
        </p:txBody>
      </p:sp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1675964" y="1055077"/>
            <a:ext cx="19542805" cy="11041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490272242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5964" y="3651250"/>
            <a:ext cx="21025723" cy="87026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216715" y="12712701"/>
            <a:ext cx="5484971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39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smtClean="0"/>
              <a:t>‹nr.›</a:t>
            </a:fld>
            <a:endParaRPr lang="en-US" dirty="0"/>
          </a:p>
        </p:txBody>
      </p:sp>
      <p:pic>
        <p:nvPicPr>
          <p:cNvPr id="11" name="Picture 10" descr="SCIENTIST-logo_ppt-03.eps"/>
          <p:cNvPicPr>
            <a:picLocks noChangeAspect="1"/>
          </p:cNvPicPr>
          <p:nvPr userDrawn="1"/>
        </p:nvPicPr>
        <p:blipFill rotWithShape="1"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1" t="-5330" r="-6786"/>
          <a:stretch/>
        </p:blipFill>
        <p:spPr>
          <a:xfrm>
            <a:off x="21667305" y="207924"/>
            <a:ext cx="2511686" cy="2178660"/>
          </a:xfrm>
          <a:prstGeom prst="rect">
            <a:avLst/>
          </a:prstGeom>
        </p:spPr>
      </p:pic>
      <p:sp>
        <p:nvSpPr>
          <p:cNvPr id="13" name="Rectangle 1">
            <a:extLst>
              <a:ext uri="{FF2B5EF4-FFF2-40B4-BE49-F238E27FC236}">
                <a16:creationId xmlns:a16="http://schemas.microsoft.com/office/drawing/2014/main" id="{1B0780FB-C495-486A-8B77-E82DB83F3DAD}"/>
              </a:ext>
            </a:extLst>
          </p:cNvPr>
          <p:cNvSpPr>
            <a:spLocks/>
          </p:cNvSpPr>
          <p:nvPr userDrawn="1"/>
        </p:nvSpPr>
        <p:spPr bwMode="auto">
          <a:xfrm>
            <a:off x="857017" y="13102642"/>
            <a:ext cx="511678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pPr algn="l"/>
            <a:r>
              <a:rPr lang="en-US" sz="1400" b="1" i="0" spc="50" dirty="0">
                <a:solidFill>
                  <a:schemeClr val="accent2"/>
                </a:solidFill>
                <a:latin typeface="Avenir Heavy" charset="0"/>
                <a:ea typeface="Avenir Heavy" charset="0"/>
                <a:cs typeface="Avenir Heavy" charset="0"/>
              </a:rPr>
              <a:t>© 2023 Scientist</a:t>
            </a:r>
            <a:r>
              <a:rPr lang="en-US" sz="1400" b="1" i="0" spc="50" baseline="0" dirty="0">
                <a:solidFill>
                  <a:schemeClr val="accent2"/>
                </a:solidFill>
                <a:latin typeface="Avenir Heavy" charset="0"/>
                <a:ea typeface="Avenir Heavy" charset="0"/>
                <a:cs typeface="Avenir Heavy" charset="0"/>
              </a:rPr>
              <a:t>.com. Confidential. </a:t>
            </a:r>
            <a:r>
              <a:rPr lang="en-US" sz="1400" b="1" i="0" spc="50" dirty="0">
                <a:solidFill>
                  <a:schemeClr val="accent2"/>
                </a:solidFill>
                <a:latin typeface="Avenir Heavy" charset="0"/>
                <a:ea typeface="Avenir Heavy" charset="0"/>
                <a:cs typeface="Avenir Heavy" charset="0"/>
              </a:rPr>
              <a:t>All Rights Reserved. </a:t>
            </a:r>
            <a:endParaRPr lang="id-ID" sz="1400" b="1" i="0" spc="50" dirty="0">
              <a:solidFill>
                <a:schemeClr val="accent2"/>
              </a:solidFill>
              <a:latin typeface="Avenir Heavy" charset="0"/>
              <a:ea typeface="Avenir Heavy" charset="0"/>
              <a:cs typeface="Avenir Heavy" charset="0"/>
            </a:endParaRPr>
          </a:p>
        </p:txBody>
      </p:sp>
      <p:sp>
        <p:nvSpPr>
          <p:cNvPr id="14" name="Title Placeholder 1"/>
          <p:cNvSpPr>
            <a:spLocks noGrp="1"/>
          </p:cNvSpPr>
          <p:nvPr>
            <p:ph type="title"/>
          </p:nvPr>
        </p:nvSpPr>
        <p:spPr>
          <a:xfrm>
            <a:off x="1675964" y="1055077"/>
            <a:ext cx="19542805" cy="11041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847622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9" r:id="rId1"/>
    <p:sldLayoutId id="2147483990" r:id="rId2"/>
    <p:sldLayoutId id="2147484010" r:id="rId3"/>
    <p:sldLayoutId id="2147484012" r:id="rId4"/>
    <p:sldLayoutId id="2147484083" r:id="rId5"/>
    <p:sldLayoutId id="2147484108" r:id="rId6"/>
    <p:sldLayoutId id="2147484089" r:id="rId7"/>
    <p:sldLayoutId id="2147484091" r:id="rId8"/>
    <p:sldLayoutId id="2147484092" r:id="rId9"/>
    <p:sldLayoutId id="2147484093" r:id="rId10"/>
    <p:sldLayoutId id="2147484094" r:id="rId11"/>
  </p:sldLayoutIdLst>
  <p:hf hdr="0" ftr="0" dt="0"/>
  <p:txStyles>
    <p:titleStyle>
      <a:lvl1pPr algn="l" defTabSz="1828343" rtl="0" eaLnBrk="1" latinLnBrk="0" hangingPunct="1">
        <a:lnSpc>
          <a:spcPct val="90000"/>
        </a:lnSpc>
        <a:spcBef>
          <a:spcPct val="0"/>
        </a:spcBef>
        <a:buNone/>
        <a:defRPr sz="5800" b="0" i="0" kern="1200">
          <a:solidFill>
            <a:schemeClr val="accent2"/>
          </a:solidFill>
          <a:latin typeface="Avenir Medium" charset="0"/>
          <a:ea typeface="Avenir Medium" charset="0"/>
          <a:cs typeface="Avenir Medium" charset="0"/>
        </a:defRPr>
      </a:lvl1pPr>
    </p:titleStyle>
    <p:bodyStyle>
      <a:lvl1pPr marL="457086" indent="-457086" algn="l" defTabSz="1828343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sz="5599" b="0" i="0" kern="1200">
          <a:solidFill>
            <a:schemeClr val="tx1"/>
          </a:solidFill>
          <a:latin typeface="Avenir Book" charset="0"/>
          <a:ea typeface="Avenir Book" charset="0"/>
          <a:cs typeface="Avenir Book" charset="0"/>
        </a:defRPr>
      </a:lvl1pPr>
      <a:lvl2pPr marL="1371257" indent="-457086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799" b="0" i="0" kern="1200">
          <a:solidFill>
            <a:schemeClr val="tx1"/>
          </a:solidFill>
          <a:latin typeface="Avenir Book" charset="0"/>
          <a:ea typeface="Avenir Book" charset="0"/>
          <a:cs typeface="Avenir Book" charset="0"/>
        </a:defRPr>
      </a:lvl2pPr>
      <a:lvl3pPr marL="2285429" indent="-457086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999" b="0" i="0" kern="1200">
          <a:solidFill>
            <a:schemeClr val="tx1"/>
          </a:solidFill>
          <a:latin typeface="Avenir Book" charset="0"/>
          <a:ea typeface="Avenir Book" charset="0"/>
          <a:cs typeface="Avenir Book" charset="0"/>
        </a:defRPr>
      </a:lvl3pPr>
      <a:lvl4pPr marL="3199600" indent="-457086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b="0" i="0" kern="1200">
          <a:solidFill>
            <a:schemeClr val="tx1"/>
          </a:solidFill>
          <a:latin typeface="Avenir Book" charset="0"/>
          <a:ea typeface="Avenir Book" charset="0"/>
          <a:cs typeface="Avenir Book" charset="0"/>
        </a:defRPr>
      </a:lvl4pPr>
      <a:lvl5pPr marL="4113771" indent="-457086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b="0" i="0" kern="1200">
          <a:solidFill>
            <a:schemeClr val="tx1"/>
          </a:solidFill>
          <a:latin typeface="Avenir Book" charset="0"/>
          <a:ea typeface="Avenir Book" charset="0"/>
          <a:cs typeface="Avenir Book" charset="0"/>
        </a:defRPr>
      </a:lvl5pPr>
      <a:lvl6pPr marL="5027943" indent="-457086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6pPr>
      <a:lvl7pPr marL="5942114" indent="-457086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7pPr>
      <a:lvl8pPr marL="6856286" indent="-457086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8pPr>
      <a:lvl9pPr marL="7770457" indent="-457086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1pPr>
      <a:lvl2pPr marL="914171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2pPr>
      <a:lvl3pPr marL="1828343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3pPr>
      <a:lvl4pPr marL="2742514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4pPr>
      <a:lvl5pPr marL="3656686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5pPr>
      <a:lvl6pPr marL="4570857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6pPr>
      <a:lvl7pPr marL="5485028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7pPr>
      <a:lvl8pPr marL="6399200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8pPr>
      <a:lvl9pPr marL="7313371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73;p1">
            <a:extLst>
              <a:ext uri="{FF2B5EF4-FFF2-40B4-BE49-F238E27FC236}">
                <a16:creationId xmlns:a16="http://schemas.microsoft.com/office/drawing/2014/main" id="{95B01908-C8FB-9442-D001-B6405F978C1A}"/>
              </a:ext>
            </a:extLst>
          </p:cNvPr>
          <p:cNvSpPr/>
          <p:nvPr/>
        </p:nvSpPr>
        <p:spPr>
          <a:xfrm>
            <a:off x="0" y="10212862"/>
            <a:ext cx="24377650" cy="2295839"/>
          </a:xfrm>
          <a:prstGeom prst="rect">
            <a:avLst/>
          </a:prstGeom>
          <a:gradFill>
            <a:gsLst>
              <a:gs pos="18000">
                <a:schemeClr val="accent4"/>
              </a:gs>
              <a:gs pos="0">
                <a:schemeClr val="accent1"/>
              </a:gs>
              <a:gs pos="100000">
                <a:schemeClr val="accent2"/>
              </a:gs>
              <a:gs pos="68000">
                <a:schemeClr val="accent3"/>
              </a:gs>
            </a:gsLst>
            <a:lin ang="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6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232BB44B-FC1E-DDAC-4E69-A3B4937936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5964" y="1055077"/>
            <a:ext cx="20334950" cy="1104128"/>
          </a:xfrm>
        </p:spPr>
        <p:txBody>
          <a:bodyPr>
            <a:normAutofit/>
          </a:bodyPr>
          <a:lstStyle/>
          <a:p>
            <a:r>
              <a:rPr lang="en-US" dirty="0"/>
              <a:t>CMC Sourcing for Raw Materials</a:t>
            </a:r>
          </a:p>
        </p:txBody>
      </p:sp>
      <p:sp>
        <p:nvSpPr>
          <p:cNvPr id="53" name="Google Shape;80;p1">
            <a:extLst>
              <a:ext uri="{FF2B5EF4-FFF2-40B4-BE49-F238E27FC236}">
                <a16:creationId xmlns:a16="http://schemas.microsoft.com/office/drawing/2014/main" id="{E39C27AB-6EB0-C68F-1E1D-EBA0A96D8BE8}"/>
              </a:ext>
            </a:extLst>
          </p:cNvPr>
          <p:cNvSpPr txBox="1"/>
          <p:nvPr/>
        </p:nvSpPr>
        <p:spPr>
          <a:xfrm>
            <a:off x="1675966" y="3848601"/>
            <a:ext cx="19827184" cy="13849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u="none" strike="noStrike" cap="none" dirty="0">
                <a:solidFill>
                  <a:schemeClr val="tx2"/>
                </a:solidFill>
                <a:latin typeface="Avenir Heavy" panose="02000503020000020003" pitchFamily="2" charset="0"/>
                <a:ea typeface="Avenir"/>
                <a:cs typeface="Avenir"/>
                <a:sym typeface="Avenir"/>
              </a:rPr>
              <a:t>Challenge</a:t>
            </a:r>
            <a:br>
              <a:rPr lang="en-US" sz="2800" b="1" i="0" u="none" strike="noStrike" cap="none" dirty="0">
                <a:solidFill>
                  <a:schemeClr val="accent2"/>
                </a:solidFill>
                <a:latin typeface="Avenir"/>
                <a:ea typeface="Avenir"/>
                <a:cs typeface="Avenir"/>
                <a:sym typeface="Avenir"/>
              </a:rPr>
            </a:br>
            <a:r>
              <a:rPr lang="en-US" sz="2800" dirty="0">
                <a:solidFill>
                  <a:srgbClr val="535353"/>
                </a:solidFill>
                <a:latin typeface="Avenir Book" charset="0"/>
              </a:rPr>
              <a:t>Researcher was looking to source a difficult to source raw material (multi kilogram) and conduct method optimization for an advanced development program in the field of a Drug Repositioning program.</a:t>
            </a:r>
            <a:endParaRPr lang="en-US" sz="2800" dirty="0">
              <a:solidFill>
                <a:srgbClr val="535353"/>
              </a:solidFill>
              <a:latin typeface="Avenir Book" charset="0"/>
              <a:sym typeface="Avenir"/>
            </a:endParaRPr>
          </a:p>
        </p:txBody>
      </p:sp>
      <p:sp>
        <p:nvSpPr>
          <p:cNvPr id="54" name="Google Shape;81;p1">
            <a:extLst>
              <a:ext uri="{FF2B5EF4-FFF2-40B4-BE49-F238E27FC236}">
                <a16:creationId xmlns:a16="http://schemas.microsoft.com/office/drawing/2014/main" id="{3E44141D-A59A-2D0E-7307-3B660E360C95}"/>
              </a:ext>
            </a:extLst>
          </p:cNvPr>
          <p:cNvSpPr txBox="1"/>
          <p:nvPr/>
        </p:nvSpPr>
        <p:spPr>
          <a:xfrm>
            <a:off x="1675964" y="5359689"/>
            <a:ext cx="19944234" cy="18158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>
                <a:solidFill>
                  <a:schemeClr val="tx2"/>
                </a:solidFill>
                <a:latin typeface="Avenir Heavy" panose="02000503020000020003" pitchFamily="2" charset="0"/>
                <a:ea typeface="Avenir"/>
                <a:cs typeface="Avenir"/>
                <a:sym typeface="Avenir"/>
              </a:rPr>
              <a:t>Scientist.com Solution </a:t>
            </a:r>
            <a:br>
              <a:rPr lang="en-US" sz="2800" b="1" dirty="0">
                <a:solidFill>
                  <a:schemeClr val="accent2"/>
                </a:solidFill>
                <a:latin typeface="Avenir Heavy" panose="02000503020000020003" pitchFamily="2" charset="0"/>
                <a:ea typeface="Avenir"/>
                <a:cs typeface="Avenir"/>
                <a:sym typeface="Avenir"/>
              </a:rPr>
            </a:br>
            <a:r>
              <a:rPr lang="en-US" sz="2800" kern="1200" dirty="0">
                <a:solidFill>
                  <a:srgbClr val="535353"/>
                </a:solidFill>
                <a:latin typeface="Avenir Book" charset="0"/>
                <a:ea typeface="Avenir Book" charset="0"/>
                <a:cs typeface="Avenir Book" charset="0"/>
              </a:rPr>
              <a:t>Scientist.com assigned requests to multiple suppliers and 2 suppliers could deliver the raw material within the requested timeframe. Researcher leveraged </a:t>
            </a:r>
            <a:r>
              <a:rPr lang="en-US" sz="2800" kern="1200" dirty="0" err="1">
                <a:solidFill>
                  <a:srgbClr val="535353"/>
                </a:solidFill>
                <a:latin typeface="Avenir Book" charset="0"/>
                <a:ea typeface="Avenir Book" charset="0"/>
                <a:cs typeface="Avenir Book" charset="0"/>
              </a:rPr>
              <a:t>Scientist.com’s</a:t>
            </a:r>
            <a:r>
              <a:rPr lang="en-US" sz="2800" kern="1200" dirty="0">
                <a:solidFill>
                  <a:srgbClr val="535353"/>
                </a:solidFill>
                <a:latin typeface="Avenir Book" charset="0"/>
                <a:ea typeface="Avenir Book" charset="0"/>
                <a:cs typeface="Avenir Book" charset="0"/>
              </a:rPr>
              <a:t> marketplace to </a:t>
            </a:r>
            <a:r>
              <a:rPr lang="en-US" sz="2800" b="1" kern="1200" dirty="0">
                <a:solidFill>
                  <a:srgbClr val="535353"/>
                </a:solidFill>
                <a:latin typeface="Avenir Medium" panose="02000503020000020003" pitchFamily="2" charset="0"/>
                <a:ea typeface="Avenir Book" charset="0"/>
                <a:cs typeface="Avenir Book" charset="0"/>
              </a:rPr>
              <a:t>speed up legal</a:t>
            </a:r>
            <a:r>
              <a:rPr lang="en-US" sz="2800" kern="1200" dirty="0">
                <a:solidFill>
                  <a:srgbClr val="535353"/>
                </a:solidFill>
                <a:latin typeface="Avenir Book" charset="0"/>
                <a:ea typeface="Avenir Book" charset="0"/>
                <a:cs typeface="Avenir Book" charset="0"/>
              </a:rPr>
              <a:t>, </a:t>
            </a:r>
            <a:r>
              <a:rPr lang="en-US" sz="2800" b="1" kern="1200" dirty="0">
                <a:solidFill>
                  <a:srgbClr val="535353"/>
                </a:solidFill>
                <a:latin typeface="Avenir Medium" panose="02000503020000020003" pitchFamily="2" charset="0"/>
                <a:ea typeface="Avenir Book" charset="0"/>
                <a:cs typeface="Avenir Book" charset="0"/>
              </a:rPr>
              <a:t>obtain best pricing</a:t>
            </a:r>
            <a:r>
              <a:rPr lang="en-US" sz="2800" kern="1200" dirty="0">
                <a:solidFill>
                  <a:srgbClr val="535353"/>
                </a:solidFill>
                <a:latin typeface="Avenir Book" charset="0"/>
                <a:ea typeface="Avenir Book" charset="0"/>
                <a:cs typeface="Avenir Book" charset="0"/>
              </a:rPr>
              <a:t>, and </a:t>
            </a:r>
            <a:r>
              <a:rPr lang="en-US" sz="2800" b="1" kern="1200" dirty="0">
                <a:solidFill>
                  <a:srgbClr val="535353"/>
                </a:solidFill>
                <a:latin typeface="Avenir Medium" panose="02000503020000020003" pitchFamily="2" charset="0"/>
                <a:ea typeface="Avenir Book" charset="0"/>
                <a:cs typeface="Avenir Book" charset="0"/>
              </a:rPr>
              <a:t>speed up the sourcing process</a:t>
            </a:r>
            <a:r>
              <a:rPr lang="en-US" sz="2800" kern="1200" dirty="0">
                <a:solidFill>
                  <a:srgbClr val="535353"/>
                </a:solidFill>
                <a:latin typeface="Avenir Book" charset="0"/>
                <a:ea typeface="Avenir Book" charset="0"/>
                <a:cs typeface="Avenir Book" charset="0"/>
              </a:rPr>
              <a:t> from </a:t>
            </a:r>
            <a:r>
              <a:rPr lang="en-US" sz="2800" b="1" kern="1200" dirty="0">
                <a:solidFill>
                  <a:srgbClr val="535353"/>
                </a:solidFill>
                <a:latin typeface="Avenir Medium" panose="02000503020000020003" pitchFamily="2" charset="0"/>
                <a:ea typeface="Avenir Book" charset="0"/>
                <a:cs typeface="Avenir Book" charset="0"/>
              </a:rPr>
              <a:t>Request to PO in 17 days</a:t>
            </a:r>
            <a:r>
              <a:rPr lang="en-US" sz="2800" kern="1200" dirty="0">
                <a:solidFill>
                  <a:srgbClr val="535353"/>
                </a:solidFill>
                <a:latin typeface="Avenir Book" charset="0"/>
                <a:ea typeface="Avenir Book" charset="0"/>
                <a:cs typeface="Avenir Book" charset="0"/>
              </a:rPr>
              <a:t>.</a:t>
            </a:r>
            <a:endParaRPr lang="en-US" sz="2400" b="1" dirty="0">
              <a:solidFill>
                <a:schemeClr val="accent2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grpSp>
        <p:nvGrpSpPr>
          <p:cNvPr id="65" name="Group 64">
            <a:extLst>
              <a:ext uri="{FF2B5EF4-FFF2-40B4-BE49-F238E27FC236}">
                <a16:creationId xmlns:a16="http://schemas.microsoft.com/office/drawing/2014/main" id="{4458C3FC-EBAB-13B0-3997-6268A450C097}"/>
              </a:ext>
            </a:extLst>
          </p:cNvPr>
          <p:cNvGrpSpPr/>
          <p:nvPr/>
        </p:nvGrpSpPr>
        <p:grpSpPr>
          <a:xfrm>
            <a:off x="2630368" y="7457508"/>
            <a:ext cx="18964274" cy="2271621"/>
            <a:chOff x="1076793" y="7126802"/>
            <a:chExt cx="22530686" cy="2698821"/>
          </a:xfrm>
        </p:grpSpPr>
        <p:sp>
          <p:nvSpPr>
            <p:cNvPr id="66" name="Google Shape;72;p1">
              <a:extLst>
                <a:ext uri="{FF2B5EF4-FFF2-40B4-BE49-F238E27FC236}">
                  <a16:creationId xmlns:a16="http://schemas.microsoft.com/office/drawing/2014/main" id="{D1D359D9-6BBB-DCF6-72F9-32BD08A5B2BF}"/>
                </a:ext>
              </a:extLst>
            </p:cNvPr>
            <p:cNvSpPr/>
            <p:nvPr/>
          </p:nvSpPr>
          <p:spPr>
            <a:xfrm>
              <a:off x="2105859" y="8543902"/>
              <a:ext cx="19273206" cy="101112"/>
            </a:xfrm>
            <a:prstGeom prst="rect">
              <a:avLst/>
            </a:prstGeom>
            <a:solidFill>
              <a:srgbClr val="DADADA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7" name="Oval 76">
              <a:extLst>
                <a:ext uri="{FF2B5EF4-FFF2-40B4-BE49-F238E27FC236}">
                  <a16:creationId xmlns:a16="http://schemas.microsoft.com/office/drawing/2014/main" id="{BF0CFED7-84D5-B275-C085-43A876D87202}"/>
                </a:ext>
              </a:extLst>
            </p:cNvPr>
            <p:cNvSpPr/>
            <p:nvPr/>
          </p:nvSpPr>
          <p:spPr>
            <a:xfrm>
              <a:off x="20908658" y="7126802"/>
              <a:ext cx="2698821" cy="2698821"/>
            </a:xfrm>
            <a:prstGeom prst="ellipse">
              <a:avLst/>
            </a:prstGeom>
            <a:solidFill>
              <a:schemeClr val="bg2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9" name="Oval 88">
              <a:extLst>
                <a:ext uri="{FF2B5EF4-FFF2-40B4-BE49-F238E27FC236}">
                  <a16:creationId xmlns:a16="http://schemas.microsoft.com/office/drawing/2014/main" id="{CBE0B532-62AA-5340-77EB-D1DDCC4687CF}"/>
                </a:ext>
              </a:extLst>
            </p:cNvPr>
            <p:cNvSpPr/>
            <p:nvPr/>
          </p:nvSpPr>
          <p:spPr>
            <a:xfrm>
              <a:off x="1076793" y="7126802"/>
              <a:ext cx="2698821" cy="2698821"/>
            </a:xfrm>
            <a:prstGeom prst="ellipse">
              <a:avLst/>
            </a:prstGeom>
            <a:solidFill>
              <a:schemeClr val="bg2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2" name="Oval 91">
              <a:extLst>
                <a:ext uri="{FF2B5EF4-FFF2-40B4-BE49-F238E27FC236}">
                  <a16:creationId xmlns:a16="http://schemas.microsoft.com/office/drawing/2014/main" id="{DB280CA0-F308-7BDD-A46B-BF767E654321}"/>
                </a:ext>
              </a:extLst>
            </p:cNvPr>
            <p:cNvSpPr/>
            <p:nvPr/>
          </p:nvSpPr>
          <p:spPr>
            <a:xfrm>
              <a:off x="15869247" y="7126802"/>
              <a:ext cx="2698821" cy="2698821"/>
            </a:xfrm>
            <a:prstGeom prst="ellipse">
              <a:avLst/>
            </a:prstGeom>
            <a:solidFill>
              <a:schemeClr val="bg2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3" name="Oval 92">
              <a:extLst>
                <a:ext uri="{FF2B5EF4-FFF2-40B4-BE49-F238E27FC236}">
                  <a16:creationId xmlns:a16="http://schemas.microsoft.com/office/drawing/2014/main" id="{681FD3A7-21BF-F35E-A710-A8E2E7BEBEDF}"/>
                </a:ext>
              </a:extLst>
            </p:cNvPr>
            <p:cNvSpPr/>
            <p:nvPr/>
          </p:nvSpPr>
          <p:spPr>
            <a:xfrm>
              <a:off x="10839414" y="7126802"/>
              <a:ext cx="2698821" cy="2698821"/>
            </a:xfrm>
            <a:prstGeom prst="ellipse">
              <a:avLst/>
            </a:prstGeom>
            <a:solidFill>
              <a:schemeClr val="bg2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4" name="Oval 93">
              <a:extLst>
                <a:ext uri="{FF2B5EF4-FFF2-40B4-BE49-F238E27FC236}">
                  <a16:creationId xmlns:a16="http://schemas.microsoft.com/office/drawing/2014/main" id="{97AF4DDE-4998-3076-E8B1-38CCC031BBB6}"/>
                </a:ext>
              </a:extLst>
            </p:cNvPr>
            <p:cNvSpPr/>
            <p:nvPr/>
          </p:nvSpPr>
          <p:spPr>
            <a:xfrm>
              <a:off x="5926198" y="7126802"/>
              <a:ext cx="2698821" cy="2698821"/>
            </a:xfrm>
            <a:prstGeom prst="ellipse">
              <a:avLst/>
            </a:prstGeom>
            <a:solidFill>
              <a:schemeClr val="bg2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95" name="Group 94">
              <a:extLst>
                <a:ext uri="{FF2B5EF4-FFF2-40B4-BE49-F238E27FC236}">
                  <a16:creationId xmlns:a16="http://schemas.microsoft.com/office/drawing/2014/main" id="{6A48C25A-A045-EBD0-B41E-C3B9932655D0}"/>
                </a:ext>
              </a:extLst>
            </p:cNvPr>
            <p:cNvGrpSpPr/>
            <p:nvPr/>
          </p:nvGrpSpPr>
          <p:grpSpPr>
            <a:xfrm>
              <a:off x="1140543" y="8644094"/>
              <a:ext cx="22406627" cy="1124586"/>
              <a:chOff x="1140543" y="8644094"/>
              <a:chExt cx="22406627" cy="1124586"/>
            </a:xfrm>
            <a:noFill/>
          </p:grpSpPr>
          <p:sp>
            <p:nvSpPr>
              <p:cNvPr id="102" name="Google Shape;86;p1">
                <a:extLst>
                  <a:ext uri="{FF2B5EF4-FFF2-40B4-BE49-F238E27FC236}">
                    <a16:creationId xmlns:a16="http://schemas.microsoft.com/office/drawing/2014/main" id="{8F8CA279-4599-AA24-9C95-A605CB7AC374}"/>
                  </a:ext>
                </a:extLst>
              </p:cNvPr>
              <p:cNvSpPr txBox="1"/>
              <p:nvPr/>
            </p:nvSpPr>
            <p:spPr>
              <a:xfrm>
                <a:off x="1140543" y="8794868"/>
                <a:ext cx="2610453" cy="400069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000" dirty="0">
                    <a:solidFill>
                      <a:schemeClr val="accent1"/>
                    </a:solidFill>
                    <a:latin typeface="Avenir"/>
                    <a:ea typeface="Avenir"/>
                    <a:cs typeface="Avenir"/>
                    <a:sym typeface="Avenir"/>
                  </a:rPr>
                  <a:t>Researcher</a:t>
                </a:r>
                <a:endParaRPr sz="2000" dirty="0">
                  <a:solidFill>
                    <a:schemeClr val="accent1"/>
                  </a:solidFill>
                </a:endParaRPr>
              </a:p>
            </p:txBody>
          </p:sp>
          <p:sp>
            <p:nvSpPr>
              <p:cNvPr id="103" name="Google Shape;87;p1">
                <a:extLst>
                  <a:ext uri="{FF2B5EF4-FFF2-40B4-BE49-F238E27FC236}">
                    <a16:creationId xmlns:a16="http://schemas.microsoft.com/office/drawing/2014/main" id="{6CECE6D4-DB1A-49F6-B745-1D5408041030}"/>
                  </a:ext>
                </a:extLst>
              </p:cNvPr>
              <p:cNvSpPr txBox="1"/>
              <p:nvPr/>
            </p:nvSpPr>
            <p:spPr>
              <a:xfrm>
                <a:off x="10775602" y="8810257"/>
                <a:ext cx="2824341" cy="438740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1800" dirty="0">
                    <a:solidFill>
                      <a:schemeClr val="accent4">
                        <a:lumMod val="75000"/>
                      </a:schemeClr>
                    </a:solidFill>
                    <a:latin typeface="Avenir"/>
                    <a:ea typeface="Avenir"/>
                    <a:cs typeface="Avenir"/>
                    <a:sym typeface="Avenir"/>
                  </a:rPr>
                  <a:t>&gt;5 Suppliers</a:t>
                </a:r>
                <a:endParaRPr sz="1800" dirty="0">
                  <a:solidFill>
                    <a:schemeClr val="accent4">
                      <a:lumMod val="75000"/>
                    </a:schemeClr>
                  </a:solidFill>
                  <a:latin typeface="Avenir"/>
                  <a:ea typeface="Avenir"/>
                  <a:cs typeface="Avenir"/>
                  <a:sym typeface="Avenir"/>
                </a:endParaRPr>
              </a:p>
            </p:txBody>
          </p:sp>
          <p:sp>
            <p:nvSpPr>
              <p:cNvPr id="104" name="Google Shape;88;p1">
                <a:extLst>
                  <a:ext uri="{FF2B5EF4-FFF2-40B4-BE49-F238E27FC236}">
                    <a16:creationId xmlns:a16="http://schemas.microsoft.com/office/drawing/2014/main" id="{DE762727-61A6-8B8B-4B2D-23A7369E1568}"/>
                  </a:ext>
                </a:extLst>
              </p:cNvPr>
              <p:cNvSpPr txBox="1"/>
              <p:nvPr/>
            </p:nvSpPr>
            <p:spPr>
              <a:xfrm>
                <a:off x="15984726" y="8671757"/>
                <a:ext cx="2537041" cy="1096923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1800" dirty="0">
                    <a:solidFill>
                      <a:schemeClr val="accent3"/>
                    </a:solidFill>
                    <a:latin typeface="Avenir"/>
                    <a:ea typeface="Avenir"/>
                    <a:cs typeface="Avenir"/>
                    <a:sym typeface="Avenir"/>
                  </a:rPr>
                  <a:t>3 SOWs to compare</a:t>
                </a:r>
              </a:p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chemeClr val="bg2"/>
                  </a:solidFill>
                  <a:latin typeface="Avenir"/>
                  <a:ea typeface="Avenir"/>
                  <a:cs typeface="Avenir"/>
                  <a:sym typeface="Avenir"/>
                </a:endParaRPr>
              </a:p>
            </p:txBody>
          </p:sp>
          <p:sp>
            <p:nvSpPr>
              <p:cNvPr id="105" name="Google Shape;89;p1">
                <a:extLst>
                  <a:ext uri="{FF2B5EF4-FFF2-40B4-BE49-F238E27FC236}">
                    <a16:creationId xmlns:a16="http://schemas.microsoft.com/office/drawing/2014/main" id="{E3D36FE7-5D0D-8C0F-C89F-CA421E0C297B}"/>
                  </a:ext>
                </a:extLst>
              </p:cNvPr>
              <p:cNvSpPr txBox="1"/>
              <p:nvPr/>
            </p:nvSpPr>
            <p:spPr>
              <a:xfrm>
                <a:off x="6007620" y="8671757"/>
                <a:ext cx="2529964" cy="438740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1800" dirty="0" err="1">
                    <a:solidFill>
                      <a:schemeClr val="accent4"/>
                    </a:solidFill>
                    <a:latin typeface="Avenir"/>
                    <a:ea typeface="Avenir"/>
                    <a:cs typeface="Avenir"/>
                    <a:sym typeface="Avenir"/>
                  </a:rPr>
                  <a:t>Scientist.com</a:t>
                </a:r>
                <a:endParaRPr lang="en-US" sz="1800" dirty="0">
                  <a:solidFill>
                    <a:schemeClr val="accent4"/>
                  </a:solidFill>
                  <a:latin typeface="Avenir"/>
                  <a:ea typeface="Avenir"/>
                  <a:cs typeface="Avenir"/>
                  <a:sym typeface="Avenir"/>
                </a:endParaRPr>
              </a:p>
            </p:txBody>
          </p:sp>
          <p:sp>
            <p:nvSpPr>
              <p:cNvPr id="106" name="Google Shape;95;p1">
                <a:extLst>
                  <a:ext uri="{FF2B5EF4-FFF2-40B4-BE49-F238E27FC236}">
                    <a16:creationId xmlns:a16="http://schemas.microsoft.com/office/drawing/2014/main" id="{4AFCC9A9-58F5-82F0-FBA2-EC7CBB79E4B0}"/>
                  </a:ext>
                </a:extLst>
              </p:cNvPr>
              <p:cNvSpPr txBox="1"/>
              <p:nvPr/>
            </p:nvSpPr>
            <p:spPr>
              <a:xfrm>
                <a:off x="21010129" y="8644094"/>
                <a:ext cx="2537041" cy="1096922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1800" dirty="0">
                    <a:solidFill>
                      <a:schemeClr val="accent2"/>
                    </a:solidFill>
                    <a:latin typeface="Avenir"/>
                    <a:ea typeface="Avenir"/>
                    <a:cs typeface="Avenir"/>
                    <a:sym typeface="Avenir"/>
                  </a:rPr>
                  <a:t>1 PO,</a:t>
                </a:r>
              </a:p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1800" b="1">
                    <a:solidFill>
                      <a:schemeClr val="accent2"/>
                    </a:solidFill>
                    <a:latin typeface="Avenir"/>
                    <a:ea typeface="Avenir"/>
                    <a:cs typeface="Avenir"/>
                    <a:sym typeface="Avenir"/>
                  </a:rPr>
                  <a:t>3 </a:t>
                </a:r>
                <a:r>
                  <a:rPr lang="en-US" sz="1800" b="1" dirty="0">
                    <a:solidFill>
                      <a:schemeClr val="accent2"/>
                    </a:solidFill>
                    <a:latin typeface="Avenir"/>
                    <a:ea typeface="Avenir"/>
                    <a:cs typeface="Avenir"/>
                    <a:sym typeface="Avenir"/>
                  </a:rPr>
                  <a:t>Days Start</a:t>
                </a:r>
              </a:p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1800" b="1" dirty="0">
                    <a:solidFill>
                      <a:schemeClr val="accent2"/>
                    </a:solidFill>
                    <a:latin typeface="Avenir"/>
                    <a:ea typeface="Avenir"/>
                    <a:cs typeface="Avenir"/>
                    <a:sym typeface="Avenir"/>
                  </a:rPr>
                  <a:t>to Finish</a:t>
                </a:r>
                <a:endParaRPr sz="1800" b="1" dirty="0">
                  <a:solidFill>
                    <a:schemeClr val="accent2"/>
                  </a:solidFill>
                  <a:latin typeface="Avenir"/>
                  <a:ea typeface="Avenir"/>
                  <a:cs typeface="Avenir"/>
                  <a:sym typeface="Avenir"/>
                </a:endParaRPr>
              </a:p>
            </p:txBody>
          </p:sp>
        </p:grpSp>
        <p:grpSp>
          <p:nvGrpSpPr>
            <p:cNvPr id="96" name="Group 95">
              <a:extLst>
                <a:ext uri="{FF2B5EF4-FFF2-40B4-BE49-F238E27FC236}">
                  <a16:creationId xmlns:a16="http://schemas.microsoft.com/office/drawing/2014/main" id="{20BFF75A-9FB1-9B8B-9BB3-ED00A62E097B}"/>
                </a:ext>
              </a:extLst>
            </p:cNvPr>
            <p:cNvGrpSpPr/>
            <p:nvPr/>
          </p:nvGrpSpPr>
          <p:grpSpPr>
            <a:xfrm>
              <a:off x="2105858" y="7551110"/>
              <a:ext cx="20525515" cy="886675"/>
              <a:chOff x="2105858" y="7551110"/>
              <a:chExt cx="20525515" cy="886675"/>
            </a:xfrm>
            <a:gradFill>
              <a:gsLst>
                <a:gs pos="18000">
                  <a:schemeClr val="accent4"/>
                </a:gs>
                <a:gs pos="0">
                  <a:schemeClr val="accent1"/>
                </a:gs>
                <a:gs pos="100000">
                  <a:schemeClr val="accent2"/>
                </a:gs>
                <a:gs pos="68000">
                  <a:schemeClr val="accent3"/>
                </a:gs>
              </a:gsLst>
              <a:lin ang="0" scaled="0"/>
            </a:gradFill>
          </p:grpSpPr>
          <p:sp>
            <p:nvSpPr>
              <p:cNvPr id="97" name="Google Shape;83;p1">
                <a:extLst>
                  <a:ext uri="{FF2B5EF4-FFF2-40B4-BE49-F238E27FC236}">
                    <a16:creationId xmlns:a16="http://schemas.microsoft.com/office/drawing/2014/main" id="{5F996A23-C74B-3F52-8176-B4006E77D861}"/>
                  </a:ext>
                </a:extLst>
              </p:cNvPr>
              <p:cNvSpPr/>
              <p:nvPr/>
            </p:nvSpPr>
            <p:spPr>
              <a:xfrm>
                <a:off x="2105858" y="7551110"/>
                <a:ext cx="708422" cy="833638"/>
              </a:xfrm>
              <a:custGeom>
                <a:avLst/>
                <a:gdLst/>
                <a:ahLst/>
                <a:cxnLst/>
                <a:rect l="l" t="t" r="r" b="b"/>
                <a:pathLst>
                  <a:path w="16691" h="21600" extrusionOk="0">
                    <a:moveTo>
                      <a:pt x="1016" y="20520"/>
                    </a:moveTo>
                    <a:cubicBezTo>
                      <a:pt x="1258" y="18675"/>
                      <a:pt x="2752" y="17923"/>
                      <a:pt x="4191" y="17361"/>
                    </a:cubicBezTo>
                    <a:cubicBezTo>
                      <a:pt x="5156" y="17087"/>
                      <a:pt x="6884" y="15971"/>
                      <a:pt x="6884" y="13567"/>
                    </a:cubicBezTo>
                    <a:cubicBezTo>
                      <a:pt x="6884" y="11510"/>
                      <a:pt x="6113" y="10507"/>
                      <a:pt x="5698" y="9969"/>
                    </a:cubicBezTo>
                    <a:cubicBezTo>
                      <a:pt x="5646" y="9902"/>
                      <a:pt x="5599" y="9842"/>
                      <a:pt x="5562" y="9786"/>
                    </a:cubicBezTo>
                    <a:lnTo>
                      <a:pt x="5526" y="9735"/>
                    </a:lnTo>
                    <a:cubicBezTo>
                      <a:pt x="5491" y="9662"/>
                      <a:pt x="5297" y="9177"/>
                      <a:pt x="5553" y="8011"/>
                    </a:cubicBezTo>
                    <a:cubicBezTo>
                      <a:pt x="5604" y="7777"/>
                      <a:pt x="5583" y="7531"/>
                      <a:pt x="5493" y="7312"/>
                    </a:cubicBezTo>
                    <a:cubicBezTo>
                      <a:pt x="5249" y="6721"/>
                      <a:pt x="4603" y="5151"/>
                      <a:pt x="5035" y="3988"/>
                    </a:cubicBezTo>
                    <a:cubicBezTo>
                      <a:pt x="5619" y="2411"/>
                      <a:pt x="6140" y="2099"/>
                      <a:pt x="7085" y="1642"/>
                    </a:cubicBezTo>
                    <a:cubicBezTo>
                      <a:pt x="7132" y="1619"/>
                      <a:pt x="7177" y="1592"/>
                      <a:pt x="7220" y="1562"/>
                    </a:cubicBezTo>
                    <a:cubicBezTo>
                      <a:pt x="7458" y="1393"/>
                      <a:pt x="8233" y="1080"/>
                      <a:pt x="9029" y="1080"/>
                    </a:cubicBezTo>
                    <a:cubicBezTo>
                      <a:pt x="9467" y="1080"/>
                      <a:pt x="9840" y="1172"/>
                      <a:pt x="10137" y="1353"/>
                    </a:cubicBezTo>
                    <a:cubicBezTo>
                      <a:pt x="10491" y="1569"/>
                      <a:pt x="10825" y="1968"/>
                      <a:pt x="11308" y="3213"/>
                    </a:cubicBezTo>
                    <a:cubicBezTo>
                      <a:pt x="11991" y="4974"/>
                      <a:pt x="11820" y="6477"/>
                      <a:pt x="11347" y="7186"/>
                    </a:cubicBezTo>
                    <a:cubicBezTo>
                      <a:pt x="11175" y="7442"/>
                      <a:pt x="11116" y="7769"/>
                      <a:pt x="11184" y="8078"/>
                    </a:cubicBezTo>
                    <a:cubicBezTo>
                      <a:pt x="11422" y="9164"/>
                      <a:pt x="11247" y="9602"/>
                      <a:pt x="11210" y="9679"/>
                    </a:cubicBezTo>
                    <a:cubicBezTo>
                      <a:pt x="11181" y="9712"/>
                      <a:pt x="11153" y="9748"/>
                      <a:pt x="11129" y="9786"/>
                    </a:cubicBezTo>
                    <a:cubicBezTo>
                      <a:pt x="11091" y="9842"/>
                      <a:pt x="11044" y="9902"/>
                      <a:pt x="10992" y="9969"/>
                    </a:cubicBezTo>
                    <a:cubicBezTo>
                      <a:pt x="10578" y="10507"/>
                      <a:pt x="9806" y="11510"/>
                      <a:pt x="9806" y="13567"/>
                    </a:cubicBezTo>
                    <a:cubicBezTo>
                      <a:pt x="9806" y="15972"/>
                      <a:pt x="11535" y="17087"/>
                      <a:pt x="12500" y="17361"/>
                    </a:cubicBezTo>
                    <a:cubicBezTo>
                      <a:pt x="13925" y="17916"/>
                      <a:pt x="15432" y="18665"/>
                      <a:pt x="15675" y="20520"/>
                    </a:cubicBezTo>
                    <a:lnTo>
                      <a:pt x="1016" y="20520"/>
                    </a:lnTo>
                    <a:close/>
                    <a:moveTo>
                      <a:pt x="12782" y="16326"/>
                    </a:moveTo>
                    <a:cubicBezTo>
                      <a:pt x="12782" y="16326"/>
                      <a:pt x="10788" y="15813"/>
                      <a:pt x="10788" y="13567"/>
                    </a:cubicBezTo>
                    <a:cubicBezTo>
                      <a:pt x="10788" y="11595"/>
                      <a:pt x="11607" y="10900"/>
                      <a:pt x="11923" y="10420"/>
                    </a:cubicBezTo>
                    <a:cubicBezTo>
                      <a:pt x="11923" y="10420"/>
                      <a:pt x="12573" y="9806"/>
                      <a:pt x="12138" y="7825"/>
                    </a:cubicBezTo>
                    <a:cubicBezTo>
                      <a:pt x="12863" y="6740"/>
                      <a:pt x="12999" y="4821"/>
                      <a:pt x="12211" y="2789"/>
                    </a:cubicBezTo>
                    <a:cubicBezTo>
                      <a:pt x="11716" y="1514"/>
                      <a:pt x="11279" y="815"/>
                      <a:pt x="10613" y="409"/>
                    </a:cubicBezTo>
                    <a:cubicBezTo>
                      <a:pt x="10124" y="111"/>
                      <a:pt x="9569" y="0"/>
                      <a:pt x="9029" y="0"/>
                    </a:cubicBezTo>
                    <a:cubicBezTo>
                      <a:pt x="8023" y="0"/>
                      <a:pt x="7070" y="384"/>
                      <a:pt x="6690" y="653"/>
                    </a:cubicBezTo>
                    <a:cubicBezTo>
                      <a:pt x="5576" y="1192"/>
                      <a:pt x="4828" y="1688"/>
                      <a:pt x="4126" y="3579"/>
                    </a:cubicBezTo>
                    <a:cubicBezTo>
                      <a:pt x="3556" y="5114"/>
                      <a:pt x="4241" y="6891"/>
                      <a:pt x="4598" y="7757"/>
                    </a:cubicBezTo>
                    <a:cubicBezTo>
                      <a:pt x="4163" y="9739"/>
                      <a:pt x="4767" y="10420"/>
                      <a:pt x="4767" y="10420"/>
                    </a:cubicBezTo>
                    <a:cubicBezTo>
                      <a:pt x="5083" y="10900"/>
                      <a:pt x="5903" y="11595"/>
                      <a:pt x="5903" y="13567"/>
                    </a:cubicBezTo>
                    <a:cubicBezTo>
                      <a:pt x="5903" y="15813"/>
                      <a:pt x="3909" y="16326"/>
                      <a:pt x="3909" y="16326"/>
                    </a:cubicBezTo>
                    <a:cubicBezTo>
                      <a:pt x="2642" y="16817"/>
                      <a:pt x="0" y="17821"/>
                      <a:pt x="0" y="21060"/>
                    </a:cubicBezTo>
                    <a:cubicBezTo>
                      <a:pt x="0" y="21060"/>
                      <a:pt x="0" y="21600"/>
                      <a:pt x="491" y="21600"/>
                    </a:cubicBezTo>
                    <a:lnTo>
                      <a:pt x="16200" y="21600"/>
                    </a:lnTo>
                    <a:cubicBezTo>
                      <a:pt x="16691" y="21600"/>
                      <a:pt x="16691" y="21060"/>
                      <a:pt x="16691" y="21060"/>
                    </a:cubicBezTo>
                    <a:cubicBezTo>
                      <a:pt x="16691" y="17821"/>
                      <a:pt x="14048" y="16817"/>
                      <a:pt x="12782" y="16326"/>
                    </a:cubicBezTo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38075" tIns="38075" rIns="38075" bIns="3807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999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8" name="Google Shape;84;p1">
                <a:extLst>
                  <a:ext uri="{FF2B5EF4-FFF2-40B4-BE49-F238E27FC236}">
                    <a16:creationId xmlns:a16="http://schemas.microsoft.com/office/drawing/2014/main" id="{14EEC6A8-69F8-4B02-5978-CD64DBD98755}"/>
                  </a:ext>
                </a:extLst>
              </p:cNvPr>
              <p:cNvSpPr/>
              <p:nvPr/>
            </p:nvSpPr>
            <p:spPr>
              <a:xfrm>
                <a:off x="6740180" y="7552180"/>
                <a:ext cx="1048454" cy="857921"/>
              </a:xfrm>
              <a:custGeom>
                <a:avLst/>
                <a:gdLst/>
                <a:ahLst/>
                <a:cxnLst/>
                <a:rect l="l" t="t" r="r" b="b"/>
                <a:pathLst>
                  <a:path w="21600" h="21600" extrusionOk="0">
                    <a:moveTo>
                      <a:pt x="4457" y="20400"/>
                    </a:moveTo>
                    <a:cubicBezTo>
                      <a:pt x="4686" y="18711"/>
                      <a:pt x="5897" y="18036"/>
                      <a:pt x="7134" y="17493"/>
                    </a:cubicBezTo>
                    <a:lnTo>
                      <a:pt x="7173" y="17477"/>
                    </a:lnTo>
                    <a:cubicBezTo>
                      <a:pt x="8055" y="17190"/>
                      <a:pt x="9626" y="16039"/>
                      <a:pt x="9626" y="13569"/>
                    </a:cubicBezTo>
                    <a:cubicBezTo>
                      <a:pt x="9626" y="11474"/>
                      <a:pt x="8932" y="10452"/>
                      <a:pt x="8558" y="9902"/>
                    </a:cubicBezTo>
                    <a:cubicBezTo>
                      <a:pt x="8484" y="9791"/>
                      <a:pt x="8394" y="9649"/>
                      <a:pt x="8414" y="9680"/>
                    </a:cubicBezTo>
                    <a:cubicBezTo>
                      <a:pt x="8384" y="9599"/>
                      <a:pt x="8237" y="9129"/>
                      <a:pt x="8449" y="8035"/>
                    </a:cubicBezTo>
                    <a:cubicBezTo>
                      <a:pt x="8549" y="7522"/>
                      <a:pt x="8380" y="7241"/>
                      <a:pt x="8380" y="7241"/>
                    </a:cubicBezTo>
                    <a:cubicBezTo>
                      <a:pt x="8112" y="6505"/>
                      <a:pt x="7614" y="5133"/>
                      <a:pt x="7988" y="4025"/>
                    </a:cubicBezTo>
                    <a:cubicBezTo>
                      <a:pt x="8490" y="2492"/>
                      <a:pt x="8935" y="2190"/>
                      <a:pt x="9741" y="1747"/>
                    </a:cubicBezTo>
                    <a:cubicBezTo>
                      <a:pt x="9788" y="1721"/>
                      <a:pt x="9834" y="1691"/>
                      <a:pt x="9877" y="1657"/>
                    </a:cubicBezTo>
                    <a:cubicBezTo>
                      <a:pt x="10029" y="1535"/>
                      <a:pt x="10674" y="1200"/>
                      <a:pt x="11403" y="1200"/>
                    </a:cubicBezTo>
                    <a:cubicBezTo>
                      <a:pt x="11768" y="1200"/>
                      <a:pt x="12075" y="1285"/>
                      <a:pt x="12318" y="1454"/>
                    </a:cubicBezTo>
                    <a:cubicBezTo>
                      <a:pt x="12610" y="1655"/>
                      <a:pt x="12890" y="2039"/>
                      <a:pt x="13313" y="3271"/>
                    </a:cubicBezTo>
                    <a:cubicBezTo>
                      <a:pt x="14101" y="5469"/>
                      <a:pt x="13602" y="6698"/>
                      <a:pt x="13350" y="7124"/>
                    </a:cubicBezTo>
                    <a:cubicBezTo>
                      <a:pt x="13183" y="7407"/>
                      <a:pt x="13126" y="7764"/>
                      <a:pt x="13191" y="8102"/>
                    </a:cubicBezTo>
                    <a:cubicBezTo>
                      <a:pt x="13386" y="9109"/>
                      <a:pt x="13260" y="9534"/>
                      <a:pt x="13227" y="9619"/>
                    </a:cubicBezTo>
                    <a:cubicBezTo>
                      <a:pt x="13219" y="9631"/>
                      <a:pt x="13101" y="9814"/>
                      <a:pt x="13041" y="9902"/>
                    </a:cubicBezTo>
                    <a:cubicBezTo>
                      <a:pt x="12668" y="10452"/>
                      <a:pt x="11973" y="11474"/>
                      <a:pt x="11973" y="13569"/>
                    </a:cubicBezTo>
                    <a:cubicBezTo>
                      <a:pt x="11973" y="16039"/>
                      <a:pt x="13545" y="17190"/>
                      <a:pt x="14427" y="17477"/>
                    </a:cubicBezTo>
                    <a:lnTo>
                      <a:pt x="14466" y="17493"/>
                    </a:lnTo>
                    <a:cubicBezTo>
                      <a:pt x="15703" y="18036"/>
                      <a:pt x="16914" y="18711"/>
                      <a:pt x="17143" y="20400"/>
                    </a:cubicBezTo>
                    <a:cubicBezTo>
                      <a:pt x="17143" y="20400"/>
                      <a:pt x="4457" y="20400"/>
                      <a:pt x="4457" y="20400"/>
                    </a:cubicBezTo>
                    <a:close/>
                    <a:moveTo>
                      <a:pt x="14715" y="16328"/>
                    </a:moveTo>
                    <a:cubicBezTo>
                      <a:pt x="14715" y="16328"/>
                      <a:pt x="12955" y="15815"/>
                      <a:pt x="12955" y="13569"/>
                    </a:cubicBezTo>
                    <a:cubicBezTo>
                      <a:pt x="12955" y="11596"/>
                      <a:pt x="13678" y="10901"/>
                      <a:pt x="13957" y="10421"/>
                    </a:cubicBezTo>
                    <a:cubicBezTo>
                      <a:pt x="13957" y="10421"/>
                      <a:pt x="14531" y="9807"/>
                      <a:pt x="14146" y="7826"/>
                    </a:cubicBezTo>
                    <a:cubicBezTo>
                      <a:pt x="14787" y="6740"/>
                      <a:pt x="14995" y="4972"/>
                      <a:pt x="14211" y="2789"/>
                    </a:cubicBezTo>
                    <a:cubicBezTo>
                      <a:pt x="13774" y="1514"/>
                      <a:pt x="13389" y="815"/>
                      <a:pt x="12801" y="409"/>
                    </a:cubicBezTo>
                    <a:cubicBezTo>
                      <a:pt x="12370" y="110"/>
                      <a:pt x="11880" y="0"/>
                      <a:pt x="11403" y="0"/>
                    </a:cubicBezTo>
                    <a:cubicBezTo>
                      <a:pt x="10516" y="0"/>
                      <a:pt x="9675" y="384"/>
                      <a:pt x="9339" y="653"/>
                    </a:cubicBezTo>
                    <a:cubicBezTo>
                      <a:pt x="8357" y="1192"/>
                      <a:pt x="7697" y="1688"/>
                      <a:pt x="7077" y="3579"/>
                    </a:cubicBezTo>
                    <a:cubicBezTo>
                      <a:pt x="6540" y="5168"/>
                      <a:pt x="7179" y="6892"/>
                      <a:pt x="7494" y="7758"/>
                    </a:cubicBezTo>
                    <a:cubicBezTo>
                      <a:pt x="7110" y="9740"/>
                      <a:pt x="7642" y="10421"/>
                      <a:pt x="7642" y="10421"/>
                    </a:cubicBezTo>
                    <a:cubicBezTo>
                      <a:pt x="7922" y="10901"/>
                      <a:pt x="8644" y="11596"/>
                      <a:pt x="8644" y="13569"/>
                    </a:cubicBezTo>
                    <a:cubicBezTo>
                      <a:pt x="8644" y="15815"/>
                      <a:pt x="6885" y="16328"/>
                      <a:pt x="6885" y="16328"/>
                    </a:cubicBezTo>
                    <a:cubicBezTo>
                      <a:pt x="5768" y="16819"/>
                      <a:pt x="3436" y="17760"/>
                      <a:pt x="3436" y="21000"/>
                    </a:cubicBezTo>
                    <a:cubicBezTo>
                      <a:pt x="3436" y="21000"/>
                      <a:pt x="3436" y="21600"/>
                      <a:pt x="3927" y="21600"/>
                    </a:cubicBezTo>
                    <a:lnTo>
                      <a:pt x="17673" y="21600"/>
                    </a:lnTo>
                    <a:cubicBezTo>
                      <a:pt x="18164" y="21600"/>
                      <a:pt x="18164" y="21000"/>
                      <a:pt x="18164" y="21000"/>
                    </a:cubicBezTo>
                    <a:cubicBezTo>
                      <a:pt x="18164" y="17760"/>
                      <a:pt x="15832" y="16819"/>
                      <a:pt x="14715" y="16328"/>
                    </a:cubicBezTo>
                    <a:moveTo>
                      <a:pt x="19516" y="15006"/>
                    </a:moveTo>
                    <a:cubicBezTo>
                      <a:pt x="19516" y="15006"/>
                      <a:pt x="18416" y="14701"/>
                      <a:pt x="18416" y="12954"/>
                    </a:cubicBezTo>
                    <a:cubicBezTo>
                      <a:pt x="18416" y="11419"/>
                      <a:pt x="18794" y="10879"/>
                      <a:pt x="19017" y="10506"/>
                    </a:cubicBezTo>
                    <a:cubicBezTo>
                      <a:pt x="19017" y="10506"/>
                      <a:pt x="19443" y="9975"/>
                      <a:pt x="19136" y="8435"/>
                    </a:cubicBezTo>
                    <a:cubicBezTo>
                      <a:pt x="19388" y="7760"/>
                      <a:pt x="19900" y="6419"/>
                      <a:pt x="19470" y="5184"/>
                    </a:cubicBezTo>
                    <a:cubicBezTo>
                      <a:pt x="18974" y="3714"/>
                      <a:pt x="18645" y="3327"/>
                      <a:pt x="17860" y="2908"/>
                    </a:cubicBezTo>
                    <a:cubicBezTo>
                      <a:pt x="17591" y="2699"/>
                      <a:pt x="16918" y="2400"/>
                      <a:pt x="16208" y="2400"/>
                    </a:cubicBezTo>
                    <a:cubicBezTo>
                      <a:pt x="15873" y="2400"/>
                      <a:pt x="15531" y="2473"/>
                      <a:pt x="15218" y="2647"/>
                    </a:cubicBezTo>
                    <a:cubicBezTo>
                      <a:pt x="15343" y="3035"/>
                      <a:pt x="15449" y="3420"/>
                      <a:pt x="15525" y="3799"/>
                    </a:cubicBezTo>
                    <a:cubicBezTo>
                      <a:pt x="15537" y="3790"/>
                      <a:pt x="15550" y="3779"/>
                      <a:pt x="15563" y="3770"/>
                    </a:cubicBezTo>
                    <a:cubicBezTo>
                      <a:pt x="15730" y="3657"/>
                      <a:pt x="15948" y="3600"/>
                      <a:pt x="16208" y="3600"/>
                    </a:cubicBezTo>
                    <a:cubicBezTo>
                      <a:pt x="16716" y="3600"/>
                      <a:pt x="17211" y="3825"/>
                      <a:pt x="17332" y="3919"/>
                    </a:cubicBezTo>
                    <a:cubicBezTo>
                      <a:pt x="17375" y="3953"/>
                      <a:pt x="17421" y="3983"/>
                      <a:pt x="17467" y="4008"/>
                    </a:cubicBezTo>
                    <a:cubicBezTo>
                      <a:pt x="17950" y="4265"/>
                      <a:pt x="18131" y="4362"/>
                      <a:pt x="18562" y="5641"/>
                    </a:cubicBezTo>
                    <a:cubicBezTo>
                      <a:pt x="18822" y="6387"/>
                      <a:pt x="18452" y="7378"/>
                      <a:pt x="18253" y="7911"/>
                    </a:cubicBezTo>
                    <a:cubicBezTo>
                      <a:pt x="18161" y="8156"/>
                      <a:pt x="18130" y="8457"/>
                      <a:pt x="18182" y="8718"/>
                    </a:cubicBezTo>
                    <a:cubicBezTo>
                      <a:pt x="18316" y="9392"/>
                      <a:pt x="18254" y="9706"/>
                      <a:pt x="18232" y="9784"/>
                    </a:cubicBezTo>
                    <a:cubicBezTo>
                      <a:pt x="18230" y="9788"/>
                      <a:pt x="18227" y="9793"/>
                      <a:pt x="18224" y="9798"/>
                    </a:cubicBezTo>
                    <a:lnTo>
                      <a:pt x="18191" y="9853"/>
                    </a:lnTo>
                    <a:cubicBezTo>
                      <a:pt x="17926" y="10290"/>
                      <a:pt x="17434" y="11106"/>
                      <a:pt x="17434" y="12954"/>
                    </a:cubicBezTo>
                    <a:cubicBezTo>
                      <a:pt x="17434" y="15019"/>
                      <a:pt x="18570" y="15933"/>
                      <a:pt x="19229" y="16155"/>
                    </a:cubicBezTo>
                    <a:cubicBezTo>
                      <a:pt x="19856" y="16429"/>
                      <a:pt x="20435" y="16859"/>
                      <a:pt x="20582" y="17999"/>
                    </a:cubicBezTo>
                    <a:lnTo>
                      <a:pt x="18459" y="18000"/>
                    </a:lnTo>
                    <a:cubicBezTo>
                      <a:pt x="18647" y="18353"/>
                      <a:pt x="18802" y="18755"/>
                      <a:pt x="18920" y="19200"/>
                    </a:cubicBezTo>
                    <a:lnTo>
                      <a:pt x="21109" y="19199"/>
                    </a:lnTo>
                    <a:cubicBezTo>
                      <a:pt x="21600" y="19199"/>
                      <a:pt x="21600" y="18599"/>
                      <a:pt x="21600" y="18599"/>
                    </a:cubicBezTo>
                    <a:cubicBezTo>
                      <a:pt x="21600" y="16199"/>
                      <a:pt x="20410" y="15388"/>
                      <a:pt x="19516" y="15006"/>
                    </a:cubicBezTo>
                    <a:moveTo>
                      <a:pt x="2371" y="16155"/>
                    </a:moveTo>
                    <a:cubicBezTo>
                      <a:pt x="3030" y="15933"/>
                      <a:pt x="4166" y="15019"/>
                      <a:pt x="4166" y="12954"/>
                    </a:cubicBezTo>
                    <a:cubicBezTo>
                      <a:pt x="4166" y="11106"/>
                      <a:pt x="3673" y="10290"/>
                      <a:pt x="3409" y="9853"/>
                    </a:cubicBezTo>
                    <a:lnTo>
                      <a:pt x="3376" y="9798"/>
                    </a:lnTo>
                    <a:cubicBezTo>
                      <a:pt x="3373" y="9793"/>
                      <a:pt x="3370" y="9788"/>
                      <a:pt x="3367" y="9784"/>
                    </a:cubicBezTo>
                    <a:cubicBezTo>
                      <a:pt x="3346" y="9706"/>
                      <a:pt x="3283" y="9392"/>
                      <a:pt x="3418" y="8718"/>
                    </a:cubicBezTo>
                    <a:cubicBezTo>
                      <a:pt x="3470" y="8457"/>
                      <a:pt x="3439" y="8156"/>
                      <a:pt x="3347" y="7911"/>
                    </a:cubicBezTo>
                    <a:cubicBezTo>
                      <a:pt x="3148" y="7378"/>
                      <a:pt x="2778" y="6387"/>
                      <a:pt x="3038" y="5641"/>
                    </a:cubicBezTo>
                    <a:cubicBezTo>
                      <a:pt x="3469" y="4362"/>
                      <a:pt x="3649" y="4265"/>
                      <a:pt x="4133" y="4008"/>
                    </a:cubicBezTo>
                    <a:cubicBezTo>
                      <a:pt x="4180" y="3983"/>
                      <a:pt x="4225" y="3953"/>
                      <a:pt x="4268" y="3919"/>
                    </a:cubicBezTo>
                    <a:cubicBezTo>
                      <a:pt x="4389" y="3825"/>
                      <a:pt x="4884" y="3600"/>
                      <a:pt x="5392" y="3600"/>
                    </a:cubicBezTo>
                    <a:cubicBezTo>
                      <a:pt x="5636" y="3600"/>
                      <a:pt x="5839" y="3655"/>
                      <a:pt x="6002" y="3755"/>
                    </a:cubicBezTo>
                    <a:cubicBezTo>
                      <a:pt x="6045" y="3548"/>
                      <a:pt x="6096" y="3341"/>
                      <a:pt x="6165" y="3134"/>
                    </a:cubicBezTo>
                    <a:cubicBezTo>
                      <a:pt x="6225" y="2950"/>
                      <a:pt x="6289" y="2793"/>
                      <a:pt x="6351" y="2630"/>
                    </a:cubicBezTo>
                    <a:cubicBezTo>
                      <a:pt x="6046" y="2468"/>
                      <a:pt x="5716" y="2400"/>
                      <a:pt x="5392" y="2400"/>
                    </a:cubicBezTo>
                    <a:cubicBezTo>
                      <a:pt x="4682" y="2400"/>
                      <a:pt x="4009" y="2699"/>
                      <a:pt x="3740" y="2908"/>
                    </a:cubicBezTo>
                    <a:cubicBezTo>
                      <a:pt x="2955" y="3327"/>
                      <a:pt x="2625" y="3714"/>
                      <a:pt x="2130" y="5184"/>
                    </a:cubicBezTo>
                    <a:cubicBezTo>
                      <a:pt x="1700" y="6419"/>
                      <a:pt x="2212" y="7760"/>
                      <a:pt x="2464" y="8435"/>
                    </a:cubicBezTo>
                    <a:cubicBezTo>
                      <a:pt x="2156" y="9975"/>
                      <a:pt x="2583" y="10506"/>
                      <a:pt x="2583" y="10506"/>
                    </a:cubicBezTo>
                    <a:cubicBezTo>
                      <a:pt x="2806" y="10879"/>
                      <a:pt x="3185" y="11419"/>
                      <a:pt x="3185" y="12954"/>
                    </a:cubicBezTo>
                    <a:cubicBezTo>
                      <a:pt x="3185" y="14701"/>
                      <a:pt x="2084" y="15006"/>
                      <a:pt x="2084" y="15006"/>
                    </a:cubicBezTo>
                    <a:cubicBezTo>
                      <a:pt x="1191" y="15388"/>
                      <a:pt x="0" y="16199"/>
                      <a:pt x="0" y="18599"/>
                    </a:cubicBezTo>
                    <a:cubicBezTo>
                      <a:pt x="0" y="18599"/>
                      <a:pt x="0" y="19199"/>
                      <a:pt x="491" y="19199"/>
                    </a:cubicBezTo>
                    <a:lnTo>
                      <a:pt x="2680" y="19200"/>
                    </a:lnTo>
                    <a:cubicBezTo>
                      <a:pt x="2798" y="18755"/>
                      <a:pt x="2952" y="18353"/>
                      <a:pt x="3141" y="18000"/>
                    </a:cubicBezTo>
                    <a:lnTo>
                      <a:pt x="1018" y="17999"/>
                    </a:lnTo>
                    <a:cubicBezTo>
                      <a:pt x="1165" y="16859"/>
                      <a:pt x="1744" y="16429"/>
                      <a:pt x="2371" y="16155"/>
                    </a:cubicBezTo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38075" tIns="38075" rIns="38075" bIns="3807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999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9" name="Google Shape;85;p1">
                <a:extLst>
                  <a:ext uri="{FF2B5EF4-FFF2-40B4-BE49-F238E27FC236}">
                    <a16:creationId xmlns:a16="http://schemas.microsoft.com/office/drawing/2014/main" id="{82259C32-4B9D-6AA5-D04A-976D7B018C91}"/>
                  </a:ext>
                </a:extLst>
              </p:cNvPr>
              <p:cNvSpPr/>
              <p:nvPr/>
            </p:nvSpPr>
            <p:spPr>
              <a:xfrm>
                <a:off x="21938675" y="7591154"/>
                <a:ext cx="692698" cy="846631"/>
              </a:xfrm>
              <a:custGeom>
                <a:avLst/>
                <a:gdLst/>
                <a:ahLst/>
                <a:cxnLst/>
                <a:rect l="l" t="t" r="r" b="b"/>
                <a:pathLst>
                  <a:path w="21600" h="21600" extrusionOk="0">
                    <a:moveTo>
                      <a:pt x="14400" y="13745"/>
                    </a:moveTo>
                    <a:lnTo>
                      <a:pt x="3600" y="13745"/>
                    </a:lnTo>
                    <a:cubicBezTo>
                      <a:pt x="3269" y="13745"/>
                      <a:pt x="3000" y="13966"/>
                      <a:pt x="3000" y="14236"/>
                    </a:cubicBezTo>
                    <a:cubicBezTo>
                      <a:pt x="3000" y="14508"/>
                      <a:pt x="3269" y="14727"/>
                      <a:pt x="3600" y="14727"/>
                    </a:cubicBezTo>
                    <a:lnTo>
                      <a:pt x="14400" y="14727"/>
                    </a:lnTo>
                    <a:cubicBezTo>
                      <a:pt x="14731" y="14727"/>
                      <a:pt x="15000" y="14508"/>
                      <a:pt x="15000" y="14236"/>
                    </a:cubicBezTo>
                    <a:cubicBezTo>
                      <a:pt x="15000" y="13966"/>
                      <a:pt x="14731" y="13745"/>
                      <a:pt x="14400" y="13745"/>
                    </a:cubicBezTo>
                    <a:moveTo>
                      <a:pt x="3000" y="11291"/>
                    </a:moveTo>
                    <a:cubicBezTo>
                      <a:pt x="3000" y="11562"/>
                      <a:pt x="3269" y="11782"/>
                      <a:pt x="3600" y="11782"/>
                    </a:cubicBezTo>
                    <a:lnTo>
                      <a:pt x="18000" y="11782"/>
                    </a:lnTo>
                    <a:cubicBezTo>
                      <a:pt x="18331" y="11782"/>
                      <a:pt x="18600" y="11562"/>
                      <a:pt x="18600" y="11291"/>
                    </a:cubicBezTo>
                    <a:cubicBezTo>
                      <a:pt x="18600" y="11020"/>
                      <a:pt x="18331" y="10800"/>
                      <a:pt x="18000" y="10800"/>
                    </a:cubicBezTo>
                    <a:lnTo>
                      <a:pt x="3600" y="10800"/>
                    </a:lnTo>
                    <a:cubicBezTo>
                      <a:pt x="3269" y="10800"/>
                      <a:pt x="3000" y="11020"/>
                      <a:pt x="3000" y="11291"/>
                    </a:cubicBezTo>
                    <a:moveTo>
                      <a:pt x="20400" y="20618"/>
                    </a:moveTo>
                    <a:lnTo>
                      <a:pt x="6600" y="20618"/>
                    </a:lnTo>
                    <a:lnTo>
                      <a:pt x="1200" y="16200"/>
                    </a:lnTo>
                    <a:lnTo>
                      <a:pt x="1200" y="2945"/>
                    </a:lnTo>
                    <a:lnTo>
                      <a:pt x="4200" y="2945"/>
                    </a:lnTo>
                    <a:lnTo>
                      <a:pt x="4200" y="4418"/>
                    </a:lnTo>
                    <a:cubicBezTo>
                      <a:pt x="4200" y="4690"/>
                      <a:pt x="4469" y="4909"/>
                      <a:pt x="4800" y="4909"/>
                    </a:cubicBezTo>
                    <a:cubicBezTo>
                      <a:pt x="5131" y="4909"/>
                      <a:pt x="5400" y="4690"/>
                      <a:pt x="5400" y="4418"/>
                    </a:cubicBezTo>
                    <a:lnTo>
                      <a:pt x="5400" y="2945"/>
                    </a:lnTo>
                    <a:lnTo>
                      <a:pt x="6600" y="2945"/>
                    </a:lnTo>
                    <a:lnTo>
                      <a:pt x="6600" y="4418"/>
                    </a:lnTo>
                    <a:cubicBezTo>
                      <a:pt x="6600" y="4690"/>
                      <a:pt x="6869" y="4909"/>
                      <a:pt x="7200" y="4909"/>
                    </a:cubicBezTo>
                    <a:cubicBezTo>
                      <a:pt x="7531" y="4909"/>
                      <a:pt x="7800" y="4690"/>
                      <a:pt x="7800" y="4418"/>
                    </a:cubicBezTo>
                    <a:lnTo>
                      <a:pt x="7800" y="2945"/>
                    </a:lnTo>
                    <a:lnTo>
                      <a:pt x="9000" y="2945"/>
                    </a:lnTo>
                    <a:lnTo>
                      <a:pt x="9000" y="4418"/>
                    </a:lnTo>
                    <a:cubicBezTo>
                      <a:pt x="9000" y="4690"/>
                      <a:pt x="9269" y="4909"/>
                      <a:pt x="9600" y="4909"/>
                    </a:cubicBezTo>
                    <a:cubicBezTo>
                      <a:pt x="9931" y="4909"/>
                      <a:pt x="10200" y="4690"/>
                      <a:pt x="10200" y="4418"/>
                    </a:cubicBezTo>
                    <a:lnTo>
                      <a:pt x="10200" y="2945"/>
                    </a:lnTo>
                    <a:lnTo>
                      <a:pt x="11400" y="2945"/>
                    </a:lnTo>
                    <a:lnTo>
                      <a:pt x="11400" y="4418"/>
                    </a:lnTo>
                    <a:cubicBezTo>
                      <a:pt x="11400" y="4690"/>
                      <a:pt x="11669" y="4909"/>
                      <a:pt x="12000" y="4909"/>
                    </a:cubicBezTo>
                    <a:cubicBezTo>
                      <a:pt x="12331" y="4909"/>
                      <a:pt x="12600" y="4690"/>
                      <a:pt x="12600" y="4418"/>
                    </a:cubicBezTo>
                    <a:lnTo>
                      <a:pt x="12600" y="2945"/>
                    </a:lnTo>
                    <a:lnTo>
                      <a:pt x="13800" y="2945"/>
                    </a:lnTo>
                    <a:lnTo>
                      <a:pt x="13800" y="4418"/>
                    </a:lnTo>
                    <a:cubicBezTo>
                      <a:pt x="13800" y="4690"/>
                      <a:pt x="14069" y="4909"/>
                      <a:pt x="14400" y="4909"/>
                    </a:cubicBezTo>
                    <a:cubicBezTo>
                      <a:pt x="14731" y="4909"/>
                      <a:pt x="15000" y="4690"/>
                      <a:pt x="15000" y="4418"/>
                    </a:cubicBezTo>
                    <a:lnTo>
                      <a:pt x="15000" y="2945"/>
                    </a:lnTo>
                    <a:lnTo>
                      <a:pt x="16200" y="2945"/>
                    </a:lnTo>
                    <a:lnTo>
                      <a:pt x="16200" y="4418"/>
                    </a:lnTo>
                    <a:cubicBezTo>
                      <a:pt x="16200" y="4690"/>
                      <a:pt x="16469" y="4909"/>
                      <a:pt x="16800" y="4909"/>
                    </a:cubicBezTo>
                    <a:cubicBezTo>
                      <a:pt x="17131" y="4909"/>
                      <a:pt x="17400" y="4690"/>
                      <a:pt x="17400" y="4418"/>
                    </a:cubicBezTo>
                    <a:lnTo>
                      <a:pt x="17400" y="2945"/>
                    </a:lnTo>
                    <a:lnTo>
                      <a:pt x="20400" y="2945"/>
                    </a:lnTo>
                    <a:cubicBezTo>
                      <a:pt x="20400" y="2945"/>
                      <a:pt x="20400" y="20618"/>
                      <a:pt x="20400" y="20618"/>
                    </a:cubicBezTo>
                    <a:close/>
                    <a:moveTo>
                      <a:pt x="1200" y="20618"/>
                    </a:moveTo>
                    <a:lnTo>
                      <a:pt x="1200" y="17673"/>
                    </a:lnTo>
                    <a:lnTo>
                      <a:pt x="4800" y="20618"/>
                    </a:lnTo>
                    <a:cubicBezTo>
                      <a:pt x="4800" y="20618"/>
                      <a:pt x="1200" y="20618"/>
                      <a:pt x="1200" y="20618"/>
                    </a:cubicBezTo>
                    <a:close/>
                    <a:moveTo>
                      <a:pt x="20400" y="1964"/>
                    </a:moveTo>
                    <a:lnTo>
                      <a:pt x="17400" y="1964"/>
                    </a:lnTo>
                    <a:lnTo>
                      <a:pt x="17400" y="491"/>
                    </a:lnTo>
                    <a:cubicBezTo>
                      <a:pt x="17400" y="220"/>
                      <a:pt x="17131" y="0"/>
                      <a:pt x="16800" y="0"/>
                    </a:cubicBezTo>
                    <a:cubicBezTo>
                      <a:pt x="16469" y="0"/>
                      <a:pt x="16200" y="220"/>
                      <a:pt x="16200" y="491"/>
                    </a:cubicBezTo>
                    <a:lnTo>
                      <a:pt x="16200" y="1964"/>
                    </a:lnTo>
                    <a:lnTo>
                      <a:pt x="15000" y="1964"/>
                    </a:lnTo>
                    <a:lnTo>
                      <a:pt x="15000" y="491"/>
                    </a:lnTo>
                    <a:cubicBezTo>
                      <a:pt x="15000" y="220"/>
                      <a:pt x="14731" y="0"/>
                      <a:pt x="14400" y="0"/>
                    </a:cubicBezTo>
                    <a:cubicBezTo>
                      <a:pt x="14069" y="0"/>
                      <a:pt x="13800" y="220"/>
                      <a:pt x="13800" y="491"/>
                    </a:cubicBezTo>
                    <a:lnTo>
                      <a:pt x="13800" y="1964"/>
                    </a:lnTo>
                    <a:lnTo>
                      <a:pt x="12600" y="1964"/>
                    </a:lnTo>
                    <a:lnTo>
                      <a:pt x="12600" y="491"/>
                    </a:lnTo>
                    <a:cubicBezTo>
                      <a:pt x="12600" y="220"/>
                      <a:pt x="12331" y="0"/>
                      <a:pt x="12000" y="0"/>
                    </a:cubicBezTo>
                    <a:cubicBezTo>
                      <a:pt x="11669" y="0"/>
                      <a:pt x="11400" y="220"/>
                      <a:pt x="11400" y="491"/>
                    </a:cubicBezTo>
                    <a:lnTo>
                      <a:pt x="11400" y="1964"/>
                    </a:lnTo>
                    <a:lnTo>
                      <a:pt x="10200" y="1964"/>
                    </a:lnTo>
                    <a:lnTo>
                      <a:pt x="10200" y="491"/>
                    </a:lnTo>
                    <a:cubicBezTo>
                      <a:pt x="10200" y="220"/>
                      <a:pt x="9931" y="0"/>
                      <a:pt x="9600" y="0"/>
                    </a:cubicBezTo>
                    <a:cubicBezTo>
                      <a:pt x="9269" y="0"/>
                      <a:pt x="9000" y="220"/>
                      <a:pt x="9000" y="491"/>
                    </a:cubicBezTo>
                    <a:lnTo>
                      <a:pt x="9000" y="1964"/>
                    </a:lnTo>
                    <a:lnTo>
                      <a:pt x="7800" y="1964"/>
                    </a:lnTo>
                    <a:lnTo>
                      <a:pt x="7800" y="491"/>
                    </a:lnTo>
                    <a:cubicBezTo>
                      <a:pt x="7800" y="220"/>
                      <a:pt x="7531" y="0"/>
                      <a:pt x="7200" y="0"/>
                    </a:cubicBezTo>
                    <a:cubicBezTo>
                      <a:pt x="6869" y="0"/>
                      <a:pt x="6600" y="220"/>
                      <a:pt x="6600" y="491"/>
                    </a:cubicBezTo>
                    <a:lnTo>
                      <a:pt x="6600" y="1964"/>
                    </a:lnTo>
                    <a:lnTo>
                      <a:pt x="5400" y="1964"/>
                    </a:lnTo>
                    <a:lnTo>
                      <a:pt x="5400" y="491"/>
                    </a:lnTo>
                    <a:cubicBezTo>
                      <a:pt x="5400" y="220"/>
                      <a:pt x="5131" y="0"/>
                      <a:pt x="4800" y="0"/>
                    </a:cubicBezTo>
                    <a:cubicBezTo>
                      <a:pt x="4469" y="0"/>
                      <a:pt x="4200" y="220"/>
                      <a:pt x="4200" y="491"/>
                    </a:cubicBezTo>
                    <a:lnTo>
                      <a:pt x="4200" y="1964"/>
                    </a:lnTo>
                    <a:lnTo>
                      <a:pt x="1200" y="1964"/>
                    </a:lnTo>
                    <a:cubicBezTo>
                      <a:pt x="538" y="1964"/>
                      <a:pt x="0" y="2404"/>
                      <a:pt x="0" y="2945"/>
                    </a:cubicBezTo>
                    <a:lnTo>
                      <a:pt x="0" y="20618"/>
                    </a:lnTo>
                    <a:cubicBezTo>
                      <a:pt x="0" y="21161"/>
                      <a:pt x="538" y="21600"/>
                      <a:pt x="1200" y="21600"/>
                    </a:cubicBezTo>
                    <a:lnTo>
                      <a:pt x="20400" y="21600"/>
                    </a:lnTo>
                    <a:cubicBezTo>
                      <a:pt x="21062" y="21600"/>
                      <a:pt x="21600" y="21161"/>
                      <a:pt x="21600" y="20618"/>
                    </a:cubicBezTo>
                    <a:lnTo>
                      <a:pt x="21600" y="2945"/>
                    </a:lnTo>
                    <a:cubicBezTo>
                      <a:pt x="21600" y="2404"/>
                      <a:pt x="21062" y="1964"/>
                      <a:pt x="20400" y="1964"/>
                    </a:cubicBezTo>
                    <a:moveTo>
                      <a:pt x="3600" y="8836"/>
                    </a:moveTo>
                    <a:lnTo>
                      <a:pt x="10800" y="8836"/>
                    </a:lnTo>
                    <a:cubicBezTo>
                      <a:pt x="11131" y="8836"/>
                      <a:pt x="11400" y="8617"/>
                      <a:pt x="11400" y="8345"/>
                    </a:cubicBezTo>
                    <a:cubicBezTo>
                      <a:pt x="11400" y="8075"/>
                      <a:pt x="11131" y="7855"/>
                      <a:pt x="10800" y="7855"/>
                    </a:cubicBezTo>
                    <a:lnTo>
                      <a:pt x="3600" y="7855"/>
                    </a:lnTo>
                    <a:cubicBezTo>
                      <a:pt x="3269" y="7855"/>
                      <a:pt x="3000" y="8075"/>
                      <a:pt x="3000" y="8345"/>
                    </a:cubicBezTo>
                    <a:cubicBezTo>
                      <a:pt x="3000" y="8617"/>
                      <a:pt x="3269" y="8836"/>
                      <a:pt x="3600" y="8836"/>
                    </a:cubicBezTo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38075" tIns="38075" rIns="38075" bIns="3807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999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0" name="Google Shape;90;p1">
                <a:extLst>
                  <a:ext uri="{FF2B5EF4-FFF2-40B4-BE49-F238E27FC236}">
                    <a16:creationId xmlns:a16="http://schemas.microsoft.com/office/drawing/2014/main" id="{366B5367-AAA9-69A2-FEC9-08966D5516D9}"/>
                  </a:ext>
                </a:extLst>
              </p:cNvPr>
              <p:cNvSpPr/>
              <p:nvPr/>
            </p:nvSpPr>
            <p:spPr>
              <a:xfrm>
                <a:off x="11732870" y="7605263"/>
                <a:ext cx="909807" cy="827100"/>
              </a:xfrm>
              <a:custGeom>
                <a:avLst/>
                <a:gdLst/>
                <a:ahLst/>
                <a:cxnLst/>
                <a:rect l="l" t="t" r="r" b="b"/>
                <a:pathLst>
                  <a:path w="21600" h="21600" extrusionOk="0">
                    <a:moveTo>
                      <a:pt x="7855" y="18900"/>
                    </a:moveTo>
                    <a:cubicBezTo>
                      <a:pt x="7279" y="18900"/>
                      <a:pt x="6684" y="18827"/>
                      <a:pt x="6086" y="18683"/>
                    </a:cubicBezTo>
                    <a:cubicBezTo>
                      <a:pt x="6017" y="18666"/>
                      <a:pt x="5946" y="18658"/>
                      <a:pt x="5876" y="18658"/>
                    </a:cubicBezTo>
                    <a:cubicBezTo>
                      <a:pt x="5756" y="18658"/>
                      <a:pt x="5636" y="18682"/>
                      <a:pt x="5523" y="18729"/>
                    </a:cubicBezTo>
                    <a:lnTo>
                      <a:pt x="2957" y="19815"/>
                    </a:lnTo>
                    <a:lnTo>
                      <a:pt x="3365" y="18243"/>
                    </a:lnTo>
                    <a:cubicBezTo>
                      <a:pt x="3474" y="17827"/>
                      <a:pt x="3345" y="17380"/>
                      <a:pt x="3039" y="17108"/>
                    </a:cubicBezTo>
                    <a:cubicBezTo>
                      <a:pt x="1712" y="15926"/>
                      <a:pt x="982" y="14358"/>
                      <a:pt x="982" y="12690"/>
                    </a:cubicBezTo>
                    <a:cubicBezTo>
                      <a:pt x="982" y="9266"/>
                      <a:pt x="4065" y="6480"/>
                      <a:pt x="7855" y="6480"/>
                    </a:cubicBezTo>
                    <a:cubicBezTo>
                      <a:pt x="11644" y="6480"/>
                      <a:pt x="14727" y="9266"/>
                      <a:pt x="14727" y="12690"/>
                    </a:cubicBezTo>
                    <a:cubicBezTo>
                      <a:pt x="14727" y="16114"/>
                      <a:pt x="11644" y="18900"/>
                      <a:pt x="7855" y="18900"/>
                    </a:cubicBezTo>
                    <a:moveTo>
                      <a:pt x="7855" y="5400"/>
                    </a:moveTo>
                    <a:cubicBezTo>
                      <a:pt x="3517" y="5400"/>
                      <a:pt x="0" y="8664"/>
                      <a:pt x="0" y="12690"/>
                    </a:cubicBezTo>
                    <a:cubicBezTo>
                      <a:pt x="0" y="14758"/>
                      <a:pt x="932" y="16620"/>
                      <a:pt x="2422" y="17947"/>
                    </a:cubicBezTo>
                    <a:lnTo>
                      <a:pt x="1473" y="21600"/>
                    </a:lnTo>
                    <a:lnTo>
                      <a:pt x="5876" y="19738"/>
                    </a:lnTo>
                    <a:cubicBezTo>
                      <a:pt x="6509" y="19891"/>
                      <a:pt x="7169" y="19980"/>
                      <a:pt x="7855" y="19980"/>
                    </a:cubicBezTo>
                    <a:cubicBezTo>
                      <a:pt x="12192" y="19980"/>
                      <a:pt x="15709" y="16716"/>
                      <a:pt x="15709" y="12690"/>
                    </a:cubicBezTo>
                    <a:cubicBezTo>
                      <a:pt x="15709" y="8664"/>
                      <a:pt x="12192" y="5400"/>
                      <a:pt x="7855" y="5400"/>
                    </a:cubicBezTo>
                    <a:moveTo>
                      <a:pt x="21600" y="7290"/>
                    </a:moveTo>
                    <a:cubicBezTo>
                      <a:pt x="21600" y="3264"/>
                      <a:pt x="18084" y="0"/>
                      <a:pt x="13745" y="0"/>
                    </a:cubicBezTo>
                    <a:cubicBezTo>
                      <a:pt x="10506" y="0"/>
                      <a:pt x="7725" y="1821"/>
                      <a:pt x="6525" y="4422"/>
                    </a:cubicBezTo>
                    <a:cubicBezTo>
                      <a:pt x="6912" y="4367"/>
                      <a:pt x="7306" y="4332"/>
                      <a:pt x="7708" y="4326"/>
                    </a:cubicBezTo>
                    <a:cubicBezTo>
                      <a:pt x="8875" y="2394"/>
                      <a:pt x="11143" y="1080"/>
                      <a:pt x="13745" y="1080"/>
                    </a:cubicBezTo>
                    <a:cubicBezTo>
                      <a:pt x="17535" y="1080"/>
                      <a:pt x="20618" y="3866"/>
                      <a:pt x="20618" y="7290"/>
                    </a:cubicBezTo>
                    <a:cubicBezTo>
                      <a:pt x="20618" y="8958"/>
                      <a:pt x="19888" y="10526"/>
                      <a:pt x="18561" y="11707"/>
                    </a:cubicBezTo>
                    <a:cubicBezTo>
                      <a:pt x="18255" y="11980"/>
                      <a:pt x="18126" y="12428"/>
                      <a:pt x="18234" y="12843"/>
                    </a:cubicBezTo>
                    <a:lnTo>
                      <a:pt x="18643" y="14415"/>
                    </a:lnTo>
                    <a:lnTo>
                      <a:pt x="16613" y="13556"/>
                    </a:lnTo>
                    <a:cubicBezTo>
                      <a:pt x="16573" y="13922"/>
                      <a:pt x="16500" y="14278"/>
                      <a:pt x="16411" y="14628"/>
                    </a:cubicBezTo>
                    <a:lnTo>
                      <a:pt x="20127" y="16200"/>
                    </a:lnTo>
                    <a:lnTo>
                      <a:pt x="19178" y="12547"/>
                    </a:lnTo>
                    <a:cubicBezTo>
                      <a:pt x="20669" y="11220"/>
                      <a:pt x="21600" y="9358"/>
                      <a:pt x="21600" y="7290"/>
                    </a:cubicBezTo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38075" tIns="38075" rIns="38075" bIns="3807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999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1" name="Google Shape;174;p3">
                <a:extLst>
                  <a:ext uri="{FF2B5EF4-FFF2-40B4-BE49-F238E27FC236}">
                    <a16:creationId xmlns:a16="http://schemas.microsoft.com/office/drawing/2014/main" id="{7B8C4AB5-1D51-F883-5DB5-E90535BFEB57}"/>
                  </a:ext>
                </a:extLst>
              </p:cNvPr>
              <p:cNvSpPr/>
              <p:nvPr/>
            </p:nvSpPr>
            <p:spPr>
              <a:xfrm>
                <a:off x="16826371" y="7579199"/>
                <a:ext cx="836391" cy="836391"/>
              </a:xfrm>
              <a:custGeom>
                <a:avLst/>
                <a:gdLst/>
                <a:ahLst/>
                <a:cxnLst/>
                <a:rect l="l" t="t" r="r" b="b"/>
                <a:pathLst>
                  <a:path w="21600" h="21600" extrusionOk="0">
                    <a:moveTo>
                      <a:pt x="19636" y="1964"/>
                    </a:moveTo>
                    <a:lnTo>
                      <a:pt x="10800" y="1964"/>
                    </a:lnTo>
                    <a:cubicBezTo>
                      <a:pt x="8836" y="1964"/>
                      <a:pt x="8836" y="0"/>
                      <a:pt x="6873" y="0"/>
                    </a:cubicBezTo>
                    <a:lnTo>
                      <a:pt x="1964" y="0"/>
                    </a:lnTo>
                    <a:cubicBezTo>
                      <a:pt x="879" y="0"/>
                      <a:pt x="0" y="879"/>
                      <a:pt x="0" y="1964"/>
                    </a:cubicBezTo>
                    <a:lnTo>
                      <a:pt x="0" y="15709"/>
                    </a:lnTo>
                    <a:cubicBezTo>
                      <a:pt x="0" y="16794"/>
                      <a:pt x="879" y="17673"/>
                      <a:pt x="1964" y="17673"/>
                    </a:cubicBezTo>
                    <a:lnTo>
                      <a:pt x="6599" y="17673"/>
                    </a:lnTo>
                    <a:cubicBezTo>
                      <a:pt x="6257" y="17372"/>
                      <a:pt x="5941" y="17046"/>
                      <a:pt x="5656" y="16691"/>
                    </a:cubicBezTo>
                    <a:lnTo>
                      <a:pt x="1964" y="16691"/>
                    </a:lnTo>
                    <a:cubicBezTo>
                      <a:pt x="1422" y="16691"/>
                      <a:pt x="982" y="16252"/>
                      <a:pt x="982" y="15709"/>
                    </a:cubicBezTo>
                    <a:lnTo>
                      <a:pt x="982" y="5891"/>
                    </a:lnTo>
                    <a:lnTo>
                      <a:pt x="6599" y="5891"/>
                    </a:lnTo>
                    <a:cubicBezTo>
                      <a:pt x="7023" y="5517"/>
                      <a:pt x="7484" y="5185"/>
                      <a:pt x="7982" y="4909"/>
                    </a:cubicBezTo>
                    <a:lnTo>
                      <a:pt x="982" y="4909"/>
                    </a:lnTo>
                    <a:lnTo>
                      <a:pt x="982" y="1964"/>
                    </a:lnTo>
                    <a:cubicBezTo>
                      <a:pt x="982" y="1422"/>
                      <a:pt x="1422" y="982"/>
                      <a:pt x="1964" y="982"/>
                    </a:cubicBezTo>
                    <a:lnTo>
                      <a:pt x="6873" y="982"/>
                    </a:lnTo>
                    <a:cubicBezTo>
                      <a:pt x="8345" y="982"/>
                      <a:pt x="8345" y="2946"/>
                      <a:pt x="10800" y="2946"/>
                    </a:cubicBezTo>
                    <a:lnTo>
                      <a:pt x="19636" y="2946"/>
                    </a:lnTo>
                    <a:cubicBezTo>
                      <a:pt x="20178" y="2946"/>
                      <a:pt x="20618" y="3385"/>
                      <a:pt x="20618" y="3927"/>
                    </a:cubicBezTo>
                    <a:lnTo>
                      <a:pt x="20618" y="4909"/>
                    </a:lnTo>
                    <a:lnTo>
                      <a:pt x="15582" y="4909"/>
                    </a:lnTo>
                    <a:cubicBezTo>
                      <a:pt x="16080" y="5185"/>
                      <a:pt x="16541" y="5517"/>
                      <a:pt x="16965" y="5891"/>
                    </a:cubicBezTo>
                    <a:lnTo>
                      <a:pt x="20618" y="5891"/>
                    </a:lnTo>
                    <a:lnTo>
                      <a:pt x="20618" y="15709"/>
                    </a:lnTo>
                    <a:cubicBezTo>
                      <a:pt x="20618" y="16252"/>
                      <a:pt x="20178" y="16691"/>
                      <a:pt x="19636" y="16691"/>
                    </a:cubicBezTo>
                    <a:lnTo>
                      <a:pt x="18766" y="16691"/>
                    </a:lnTo>
                    <a:lnTo>
                      <a:pt x="19738" y="17663"/>
                    </a:lnTo>
                    <a:cubicBezTo>
                      <a:pt x="20774" y="17609"/>
                      <a:pt x="21600" y="16759"/>
                      <a:pt x="21600" y="15709"/>
                    </a:cubicBezTo>
                    <a:lnTo>
                      <a:pt x="21600" y="3927"/>
                    </a:lnTo>
                    <a:cubicBezTo>
                      <a:pt x="21600" y="2843"/>
                      <a:pt x="20721" y="1964"/>
                      <a:pt x="19636" y="1964"/>
                    </a:cubicBezTo>
                    <a:moveTo>
                      <a:pt x="11782" y="17673"/>
                    </a:moveTo>
                    <a:cubicBezTo>
                      <a:pt x="8529" y="17673"/>
                      <a:pt x="5891" y="15036"/>
                      <a:pt x="5891" y="11782"/>
                    </a:cubicBezTo>
                    <a:cubicBezTo>
                      <a:pt x="5891" y="8529"/>
                      <a:pt x="8529" y="5891"/>
                      <a:pt x="11782" y="5891"/>
                    </a:cubicBezTo>
                    <a:cubicBezTo>
                      <a:pt x="15035" y="5891"/>
                      <a:pt x="17673" y="8529"/>
                      <a:pt x="17673" y="11782"/>
                    </a:cubicBezTo>
                    <a:cubicBezTo>
                      <a:pt x="17673" y="15036"/>
                      <a:pt x="15035" y="17673"/>
                      <a:pt x="11782" y="17673"/>
                    </a:cubicBezTo>
                    <a:moveTo>
                      <a:pt x="16972" y="16278"/>
                    </a:moveTo>
                    <a:cubicBezTo>
                      <a:pt x="18018" y="15072"/>
                      <a:pt x="18655" y="13503"/>
                      <a:pt x="18655" y="11782"/>
                    </a:cubicBezTo>
                    <a:cubicBezTo>
                      <a:pt x="18655" y="7987"/>
                      <a:pt x="15578" y="4910"/>
                      <a:pt x="11782" y="4910"/>
                    </a:cubicBezTo>
                    <a:cubicBezTo>
                      <a:pt x="7986" y="4910"/>
                      <a:pt x="4909" y="7987"/>
                      <a:pt x="4909" y="11782"/>
                    </a:cubicBezTo>
                    <a:cubicBezTo>
                      <a:pt x="4909" y="15578"/>
                      <a:pt x="7986" y="18655"/>
                      <a:pt x="11782" y="18655"/>
                    </a:cubicBezTo>
                    <a:cubicBezTo>
                      <a:pt x="13503" y="18655"/>
                      <a:pt x="15072" y="18017"/>
                      <a:pt x="16278" y="16972"/>
                    </a:cubicBezTo>
                    <a:lnTo>
                      <a:pt x="16972" y="17666"/>
                    </a:lnTo>
                    <a:cubicBezTo>
                      <a:pt x="16969" y="17668"/>
                      <a:pt x="16967" y="17671"/>
                      <a:pt x="16965" y="17673"/>
                    </a:cubicBezTo>
                    <a:lnTo>
                      <a:pt x="16979" y="17673"/>
                    </a:lnTo>
                    <a:lnTo>
                      <a:pt x="20762" y="21457"/>
                    </a:lnTo>
                    <a:cubicBezTo>
                      <a:pt x="20851" y="21546"/>
                      <a:pt x="20974" y="21600"/>
                      <a:pt x="21109" y="21600"/>
                    </a:cubicBezTo>
                    <a:cubicBezTo>
                      <a:pt x="21380" y="21600"/>
                      <a:pt x="21600" y="21381"/>
                      <a:pt x="21600" y="21109"/>
                    </a:cubicBezTo>
                    <a:cubicBezTo>
                      <a:pt x="21600" y="20974"/>
                      <a:pt x="21545" y="20851"/>
                      <a:pt x="21456" y="20762"/>
                    </a:cubicBezTo>
                    <a:cubicBezTo>
                      <a:pt x="21456" y="20762"/>
                      <a:pt x="16972" y="16278"/>
                      <a:pt x="16972" y="16278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38075" tIns="38075" rIns="38075" bIns="3807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999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110" name="Group 109">
            <a:extLst>
              <a:ext uri="{FF2B5EF4-FFF2-40B4-BE49-F238E27FC236}">
                <a16:creationId xmlns:a16="http://schemas.microsoft.com/office/drawing/2014/main" id="{84B76DEF-94D9-1C38-8A63-F39A404B3C8F}"/>
              </a:ext>
            </a:extLst>
          </p:cNvPr>
          <p:cNvGrpSpPr/>
          <p:nvPr/>
        </p:nvGrpSpPr>
        <p:grpSpPr>
          <a:xfrm>
            <a:off x="2588730" y="10812088"/>
            <a:ext cx="19200191" cy="1178143"/>
            <a:chOff x="2517979" y="10812088"/>
            <a:chExt cx="19200191" cy="1178143"/>
          </a:xfrm>
        </p:grpSpPr>
        <p:sp>
          <p:nvSpPr>
            <p:cNvPr id="76" name="TextBox 75">
              <a:extLst>
                <a:ext uri="{FF2B5EF4-FFF2-40B4-BE49-F238E27FC236}">
                  <a16:creationId xmlns:a16="http://schemas.microsoft.com/office/drawing/2014/main" id="{93EECCD4-14FA-4386-75E7-92F281E76B1B}"/>
                </a:ext>
              </a:extLst>
            </p:cNvPr>
            <p:cNvSpPr txBox="1"/>
            <p:nvPr/>
          </p:nvSpPr>
          <p:spPr>
            <a:xfrm>
              <a:off x="3213594" y="10812088"/>
              <a:ext cx="9500419" cy="1178143"/>
            </a:xfrm>
            <a:prstGeom prst="rect">
              <a:avLst/>
            </a:prstGeom>
            <a:noFill/>
          </p:spPr>
          <p:txBody>
            <a:bodyPr wrap="square" rtlCol="0" anchor="b">
              <a:spAutoFit/>
            </a:bodyPr>
            <a:lstStyle/>
            <a:p>
              <a:pPr defTabSz="1827977">
                <a:lnSpc>
                  <a:spcPts val="4319"/>
                </a:lnSpc>
              </a:pPr>
              <a:r>
                <a:rPr lang="en-US" sz="3200" spc="-30" dirty="0" err="1">
                  <a:solidFill>
                    <a:schemeClr val="bg2"/>
                  </a:solidFill>
                  <a:latin typeface="Avenir Book" panose="02000503020000020003" pitchFamily="2" charset="0"/>
                  <a:ea typeface="Source Sans Pro" panose="020B0503030403020204" pitchFamily="34" charset="0"/>
                </a:rPr>
                <a:t>Scientist.com’s</a:t>
              </a:r>
              <a:r>
                <a:rPr lang="en-US" sz="3200" spc="-30" dirty="0">
                  <a:solidFill>
                    <a:schemeClr val="bg2"/>
                  </a:solidFill>
                  <a:latin typeface="Avenir Book" panose="02000503020000020003" pitchFamily="2" charset="0"/>
                  <a:ea typeface="Source Sans Pro" panose="020B0503030403020204" pitchFamily="34" charset="0"/>
                </a:rPr>
                <a:t> support team helped identify suppliers who could work within the timeframe</a:t>
              </a:r>
            </a:p>
          </p:txBody>
        </p:sp>
        <p:sp>
          <p:nvSpPr>
            <p:cNvPr id="78" name="TextBox 77">
              <a:extLst>
                <a:ext uri="{FF2B5EF4-FFF2-40B4-BE49-F238E27FC236}">
                  <a16:creationId xmlns:a16="http://schemas.microsoft.com/office/drawing/2014/main" id="{75FDE4F8-283F-7D02-D232-E36BB127289F}"/>
                </a:ext>
              </a:extLst>
            </p:cNvPr>
            <p:cNvSpPr txBox="1"/>
            <p:nvPr/>
          </p:nvSpPr>
          <p:spPr>
            <a:xfrm>
              <a:off x="13973250" y="10812088"/>
              <a:ext cx="7744920" cy="1178143"/>
            </a:xfrm>
            <a:prstGeom prst="rect">
              <a:avLst/>
            </a:prstGeom>
            <a:noFill/>
          </p:spPr>
          <p:txBody>
            <a:bodyPr wrap="square" rtlCol="0" anchor="b">
              <a:spAutoFit/>
            </a:bodyPr>
            <a:lstStyle/>
            <a:p>
              <a:pPr defTabSz="1827977">
                <a:lnSpc>
                  <a:spcPts val="4319"/>
                </a:lnSpc>
              </a:pPr>
              <a:r>
                <a:rPr lang="en-US" sz="3200" spc="-30" dirty="0">
                  <a:solidFill>
                    <a:schemeClr val="bg2"/>
                  </a:solidFill>
                  <a:latin typeface="Avenir Book" panose="02000503020000020003" pitchFamily="2" charset="0"/>
                  <a:ea typeface="Source Sans Pro" panose="020B0503030403020204" pitchFamily="34" charset="0"/>
                </a:rPr>
                <a:t>Researcher discovered new suppliers and found the best vendor for their needs</a:t>
              </a:r>
            </a:p>
          </p:txBody>
        </p:sp>
        <p:sp>
          <p:nvSpPr>
            <p:cNvPr id="108" name="Shape 2786">
              <a:extLst>
                <a:ext uri="{FF2B5EF4-FFF2-40B4-BE49-F238E27FC236}">
                  <a16:creationId xmlns:a16="http://schemas.microsoft.com/office/drawing/2014/main" id="{9921199E-9862-8E4B-ACA8-622833628F35}"/>
                </a:ext>
              </a:extLst>
            </p:cNvPr>
            <p:cNvSpPr/>
            <p:nvPr/>
          </p:nvSpPr>
          <p:spPr>
            <a:xfrm>
              <a:off x="2517979" y="11141024"/>
              <a:ext cx="558253" cy="5078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9" h="20458" extrusionOk="0">
                  <a:moveTo>
                    <a:pt x="8629" y="9718"/>
                  </a:moveTo>
                  <a:cubicBezTo>
                    <a:pt x="8364" y="9718"/>
                    <a:pt x="8150" y="9946"/>
                    <a:pt x="8150" y="10229"/>
                  </a:cubicBezTo>
                  <a:cubicBezTo>
                    <a:pt x="8150" y="10512"/>
                    <a:pt x="8364" y="10740"/>
                    <a:pt x="8629" y="10740"/>
                  </a:cubicBezTo>
                  <a:cubicBezTo>
                    <a:pt x="8894" y="10740"/>
                    <a:pt x="9109" y="10512"/>
                    <a:pt x="9109" y="10229"/>
                  </a:cubicBezTo>
                  <a:cubicBezTo>
                    <a:pt x="9109" y="9946"/>
                    <a:pt x="8894" y="9718"/>
                    <a:pt x="8629" y="9718"/>
                  </a:cubicBezTo>
                  <a:moveTo>
                    <a:pt x="19841" y="17227"/>
                  </a:moveTo>
                  <a:cubicBezTo>
                    <a:pt x="18962" y="17974"/>
                    <a:pt x="18122" y="17900"/>
                    <a:pt x="18122" y="17900"/>
                  </a:cubicBezTo>
                  <a:cubicBezTo>
                    <a:pt x="17681" y="17900"/>
                    <a:pt x="16277" y="16919"/>
                    <a:pt x="9448" y="11852"/>
                  </a:cubicBezTo>
                  <a:lnTo>
                    <a:pt x="10866" y="10844"/>
                  </a:lnTo>
                  <a:cubicBezTo>
                    <a:pt x="10866" y="10844"/>
                    <a:pt x="19841" y="17227"/>
                    <a:pt x="19841" y="17227"/>
                  </a:cubicBezTo>
                  <a:close/>
                  <a:moveTo>
                    <a:pt x="6661" y="12605"/>
                  </a:moveTo>
                  <a:cubicBezTo>
                    <a:pt x="6010" y="12349"/>
                    <a:pt x="5264" y="12239"/>
                    <a:pt x="4521" y="12267"/>
                  </a:cubicBezTo>
                  <a:cubicBezTo>
                    <a:pt x="15686" y="3965"/>
                    <a:pt x="17591" y="2558"/>
                    <a:pt x="18122" y="2558"/>
                  </a:cubicBezTo>
                  <a:cubicBezTo>
                    <a:pt x="18122" y="2558"/>
                    <a:pt x="18962" y="2484"/>
                    <a:pt x="19841" y="3231"/>
                  </a:cubicBezTo>
                  <a:cubicBezTo>
                    <a:pt x="19841" y="3231"/>
                    <a:pt x="6661" y="12605"/>
                    <a:pt x="6661" y="12605"/>
                  </a:cubicBezTo>
                  <a:close/>
                  <a:moveTo>
                    <a:pt x="5586" y="19031"/>
                  </a:moveTo>
                  <a:cubicBezTo>
                    <a:pt x="4111" y="19863"/>
                    <a:pt x="2224" y="19369"/>
                    <a:pt x="1372" y="17927"/>
                  </a:cubicBezTo>
                  <a:cubicBezTo>
                    <a:pt x="520" y="16485"/>
                    <a:pt x="1026" y="14640"/>
                    <a:pt x="2501" y="13808"/>
                  </a:cubicBezTo>
                  <a:cubicBezTo>
                    <a:pt x="3977" y="12975"/>
                    <a:pt x="6532" y="13092"/>
                    <a:pt x="7383" y="14534"/>
                  </a:cubicBezTo>
                  <a:cubicBezTo>
                    <a:pt x="8235" y="15977"/>
                    <a:pt x="7062" y="18198"/>
                    <a:pt x="5586" y="19031"/>
                  </a:cubicBezTo>
                  <a:moveTo>
                    <a:pt x="4521" y="8191"/>
                  </a:moveTo>
                  <a:cubicBezTo>
                    <a:pt x="5264" y="8219"/>
                    <a:pt x="6010" y="8109"/>
                    <a:pt x="6661" y="7853"/>
                  </a:cubicBezTo>
                  <a:lnTo>
                    <a:pt x="7765" y="8638"/>
                  </a:lnTo>
                  <a:cubicBezTo>
                    <a:pt x="7345" y="8950"/>
                    <a:pt x="6901" y="9281"/>
                    <a:pt x="6443" y="9621"/>
                  </a:cubicBezTo>
                  <a:cubicBezTo>
                    <a:pt x="5833" y="9167"/>
                    <a:pt x="5200" y="8696"/>
                    <a:pt x="4521" y="8191"/>
                  </a:cubicBezTo>
                  <a:moveTo>
                    <a:pt x="2501" y="6650"/>
                  </a:moveTo>
                  <a:cubicBezTo>
                    <a:pt x="1026" y="5818"/>
                    <a:pt x="520" y="3973"/>
                    <a:pt x="1372" y="2531"/>
                  </a:cubicBezTo>
                  <a:cubicBezTo>
                    <a:pt x="2224" y="1089"/>
                    <a:pt x="4111" y="595"/>
                    <a:pt x="5586" y="1427"/>
                  </a:cubicBezTo>
                  <a:cubicBezTo>
                    <a:pt x="7062" y="2260"/>
                    <a:pt x="8235" y="4481"/>
                    <a:pt x="7383" y="5924"/>
                  </a:cubicBezTo>
                  <a:cubicBezTo>
                    <a:pt x="6532" y="7366"/>
                    <a:pt x="3977" y="7483"/>
                    <a:pt x="2501" y="6650"/>
                  </a:cubicBezTo>
                  <a:moveTo>
                    <a:pt x="21079" y="3580"/>
                  </a:moveTo>
                  <a:cubicBezTo>
                    <a:pt x="21079" y="2451"/>
                    <a:pt x="19262" y="1535"/>
                    <a:pt x="18203" y="1535"/>
                  </a:cubicBezTo>
                  <a:lnTo>
                    <a:pt x="18122" y="1535"/>
                  </a:lnTo>
                  <a:cubicBezTo>
                    <a:pt x="17404" y="1535"/>
                    <a:pt x="17139" y="1673"/>
                    <a:pt x="8610" y="8009"/>
                  </a:cubicBezTo>
                  <a:lnTo>
                    <a:pt x="7613" y="7300"/>
                  </a:lnTo>
                  <a:cubicBezTo>
                    <a:pt x="7876" y="7084"/>
                    <a:pt x="8104" y="6833"/>
                    <a:pt x="8275" y="6534"/>
                  </a:cubicBezTo>
                  <a:cubicBezTo>
                    <a:pt x="9372" y="4611"/>
                    <a:pt x="7861" y="1650"/>
                    <a:pt x="5960" y="539"/>
                  </a:cubicBezTo>
                  <a:cubicBezTo>
                    <a:pt x="4060" y="-571"/>
                    <a:pt x="1629" y="88"/>
                    <a:pt x="532" y="2011"/>
                  </a:cubicBezTo>
                  <a:cubicBezTo>
                    <a:pt x="-521" y="3857"/>
                    <a:pt x="41" y="6194"/>
                    <a:pt x="1769" y="7361"/>
                  </a:cubicBezTo>
                  <a:cubicBezTo>
                    <a:pt x="3185" y="8414"/>
                    <a:pt x="4458" y="9360"/>
                    <a:pt x="5626" y="10229"/>
                  </a:cubicBezTo>
                  <a:cubicBezTo>
                    <a:pt x="4461" y="11096"/>
                    <a:pt x="3178" y="12049"/>
                    <a:pt x="1769" y="13097"/>
                  </a:cubicBezTo>
                  <a:cubicBezTo>
                    <a:pt x="40" y="14264"/>
                    <a:pt x="-521" y="16601"/>
                    <a:pt x="532" y="18447"/>
                  </a:cubicBezTo>
                  <a:cubicBezTo>
                    <a:pt x="1629" y="20371"/>
                    <a:pt x="4060" y="21029"/>
                    <a:pt x="5960" y="19919"/>
                  </a:cubicBezTo>
                  <a:cubicBezTo>
                    <a:pt x="7861" y="18808"/>
                    <a:pt x="9372" y="15847"/>
                    <a:pt x="8275" y="13924"/>
                  </a:cubicBezTo>
                  <a:cubicBezTo>
                    <a:pt x="8104" y="13625"/>
                    <a:pt x="7876" y="13374"/>
                    <a:pt x="7613" y="13158"/>
                  </a:cubicBezTo>
                  <a:lnTo>
                    <a:pt x="8610" y="12449"/>
                  </a:lnTo>
                  <a:cubicBezTo>
                    <a:pt x="17134" y="18781"/>
                    <a:pt x="17404" y="18923"/>
                    <a:pt x="18122" y="18923"/>
                  </a:cubicBezTo>
                  <a:lnTo>
                    <a:pt x="18203" y="18923"/>
                  </a:lnTo>
                  <a:cubicBezTo>
                    <a:pt x="19262" y="18923"/>
                    <a:pt x="21079" y="18007"/>
                    <a:pt x="21079" y="16878"/>
                  </a:cubicBezTo>
                  <a:lnTo>
                    <a:pt x="11731" y="10229"/>
                  </a:lnTo>
                  <a:cubicBezTo>
                    <a:pt x="11731" y="10229"/>
                    <a:pt x="21079" y="3580"/>
                    <a:pt x="21079" y="3580"/>
                  </a:cubicBezTo>
                  <a:close/>
                  <a:moveTo>
                    <a:pt x="4639" y="16789"/>
                  </a:moveTo>
                  <a:cubicBezTo>
                    <a:pt x="4496" y="16859"/>
                    <a:pt x="4332" y="16897"/>
                    <a:pt x="4162" y="16897"/>
                  </a:cubicBezTo>
                  <a:cubicBezTo>
                    <a:pt x="3846" y="16897"/>
                    <a:pt x="3544" y="16764"/>
                    <a:pt x="3411" y="16567"/>
                  </a:cubicBezTo>
                  <a:cubicBezTo>
                    <a:pt x="3347" y="16471"/>
                    <a:pt x="3351" y="16406"/>
                    <a:pt x="3362" y="16361"/>
                  </a:cubicBezTo>
                  <a:cubicBezTo>
                    <a:pt x="3392" y="16240"/>
                    <a:pt x="3511" y="16117"/>
                    <a:pt x="3682" y="16034"/>
                  </a:cubicBezTo>
                  <a:cubicBezTo>
                    <a:pt x="3891" y="15930"/>
                    <a:pt x="4198" y="15869"/>
                    <a:pt x="4503" y="15869"/>
                  </a:cubicBezTo>
                  <a:cubicBezTo>
                    <a:pt x="4935" y="15869"/>
                    <a:pt x="5194" y="15988"/>
                    <a:pt x="5273" y="16050"/>
                  </a:cubicBezTo>
                  <a:cubicBezTo>
                    <a:pt x="5252" y="16207"/>
                    <a:pt x="5019" y="16601"/>
                    <a:pt x="4639" y="16789"/>
                  </a:cubicBezTo>
                  <a:moveTo>
                    <a:pt x="4503" y="14845"/>
                  </a:moveTo>
                  <a:cubicBezTo>
                    <a:pt x="4065" y="14845"/>
                    <a:pt x="3621" y="14936"/>
                    <a:pt x="3279" y="15105"/>
                  </a:cubicBezTo>
                  <a:cubicBezTo>
                    <a:pt x="2435" y="15522"/>
                    <a:pt x="2147" y="16443"/>
                    <a:pt x="2633" y="17165"/>
                  </a:cubicBezTo>
                  <a:cubicBezTo>
                    <a:pt x="2960" y="17649"/>
                    <a:pt x="3553" y="17919"/>
                    <a:pt x="4162" y="17919"/>
                  </a:cubicBezTo>
                  <a:cubicBezTo>
                    <a:pt x="4461" y="17919"/>
                    <a:pt x="4764" y="17854"/>
                    <a:pt x="5041" y="17717"/>
                  </a:cubicBezTo>
                  <a:cubicBezTo>
                    <a:pt x="5885" y="17300"/>
                    <a:pt x="6555" y="16190"/>
                    <a:pt x="6069" y="15469"/>
                  </a:cubicBezTo>
                  <a:cubicBezTo>
                    <a:pt x="5779" y="15040"/>
                    <a:pt x="5146" y="14845"/>
                    <a:pt x="4503" y="14845"/>
                  </a:cubicBezTo>
                  <a:moveTo>
                    <a:pt x="4503" y="4590"/>
                  </a:moveTo>
                  <a:cubicBezTo>
                    <a:pt x="4198" y="4590"/>
                    <a:pt x="3891" y="4528"/>
                    <a:pt x="3682" y="4425"/>
                  </a:cubicBezTo>
                  <a:cubicBezTo>
                    <a:pt x="3511" y="4341"/>
                    <a:pt x="3392" y="4219"/>
                    <a:pt x="3362" y="4098"/>
                  </a:cubicBezTo>
                  <a:cubicBezTo>
                    <a:pt x="3351" y="4052"/>
                    <a:pt x="3347" y="3987"/>
                    <a:pt x="3411" y="3891"/>
                  </a:cubicBezTo>
                  <a:cubicBezTo>
                    <a:pt x="3544" y="3694"/>
                    <a:pt x="3846" y="3561"/>
                    <a:pt x="4162" y="3561"/>
                  </a:cubicBezTo>
                  <a:cubicBezTo>
                    <a:pt x="4332" y="3561"/>
                    <a:pt x="4496" y="3599"/>
                    <a:pt x="4639" y="3669"/>
                  </a:cubicBezTo>
                  <a:cubicBezTo>
                    <a:pt x="5019" y="3857"/>
                    <a:pt x="5252" y="4252"/>
                    <a:pt x="5273" y="4408"/>
                  </a:cubicBezTo>
                  <a:cubicBezTo>
                    <a:pt x="5194" y="4470"/>
                    <a:pt x="4935" y="4590"/>
                    <a:pt x="4503" y="4590"/>
                  </a:cubicBezTo>
                  <a:moveTo>
                    <a:pt x="5041" y="2741"/>
                  </a:moveTo>
                  <a:cubicBezTo>
                    <a:pt x="4764" y="2604"/>
                    <a:pt x="4461" y="2539"/>
                    <a:pt x="4162" y="2539"/>
                  </a:cubicBezTo>
                  <a:cubicBezTo>
                    <a:pt x="3553" y="2539"/>
                    <a:pt x="2960" y="2809"/>
                    <a:pt x="2633" y="3294"/>
                  </a:cubicBezTo>
                  <a:cubicBezTo>
                    <a:pt x="2147" y="4015"/>
                    <a:pt x="2435" y="4937"/>
                    <a:pt x="3279" y="5353"/>
                  </a:cubicBezTo>
                  <a:cubicBezTo>
                    <a:pt x="3621" y="5522"/>
                    <a:pt x="4065" y="5613"/>
                    <a:pt x="4503" y="5613"/>
                  </a:cubicBezTo>
                  <a:cubicBezTo>
                    <a:pt x="5146" y="5613"/>
                    <a:pt x="5779" y="5418"/>
                    <a:pt x="6069" y="4990"/>
                  </a:cubicBezTo>
                  <a:cubicBezTo>
                    <a:pt x="6555" y="4268"/>
                    <a:pt x="5885" y="3158"/>
                    <a:pt x="5041" y="2741"/>
                  </a:cubicBezTo>
                </a:path>
              </a:pathLst>
            </a:custGeom>
            <a:solidFill>
              <a:schemeClr val="bg2"/>
            </a:solidFill>
            <a:ln w="12700">
              <a:miter lim="400000"/>
            </a:ln>
          </p:spPr>
          <p:txBody>
            <a:bodyPr lIns="38090" tIns="38090" rIns="38090" bIns="38090" anchor="ctr"/>
            <a:lstStyle/>
            <a:p>
              <a:pPr defTabSz="457079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2999"/>
            </a:p>
          </p:txBody>
        </p:sp>
        <p:sp>
          <p:nvSpPr>
            <p:cNvPr id="109" name="Shape 2616">
              <a:extLst>
                <a:ext uri="{FF2B5EF4-FFF2-40B4-BE49-F238E27FC236}">
                  <a16:creationId xmlns:a16="http://schemas.microsoft.com/office/drawing/2014/main" id="{3333A526-978D-557B-A478-957344E81778}"/>
                </a:ext>
              </a:extLst>
            </p:cNvPr>
            <p:cNvSpPr/>
            <p:nvPr/>
          </p:nvSpPr>
          <p:spPr>
            <a:xfrm>
              <a:off x="13251310" y="11141024"/>
              <a:ext cx="558654" cy="5079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16" y="20520"/>
                  </a:moveTo>
                  <a:cubicBezTo>
                    <a:pt x="1258" y="18675"/>
                    <a:pt x="2752" y="17923"/>
                    <a:pt x="4191" y="17361"/>
                  </a:cubicBezTo>
                  <a:cubicBezTo>
                    <a:pt x="5156" y="17087"/>
                    <a:pt x="6884" y="15971"/>
                    <a:pt x="6884" y="13567"/>
                  </a:cubicBezTo>
                  <a:cubicBezTo>
                    <a:pt x="6884" y="11510"/>
                    <a:pt x="6113" y="10507"/>
                    <a:pt x="5698" y="9969"/>
                  </a:cubicBezTo>
                  <a:cubicBezTo>
                    <a:pt x="5646" y="9902"/>
                    <a:pt x="5599" y="9842"/>
                    <a:pt x="5562" y="9786"/>
                  </a:cubicBezTo>
                  <a:cubicBezTo>
                    <a:pt x="5550" y="9769"/>
                    <a:pt x="5538" y="9752"/>
                    <a:pt x="5526" y="9735"/>
                  </a:cubicBezTo>
                  <a:cubicBezTo>
                    <a:pt x="5491" y="9662"/>
                    <a:pt x="5297" y="9177"/>
                    <a:pt x="5553" y="8011"/>
                  </a:cubicBezTo>
                  <a:cubicBezTo>
                    <a:pt x="5604" y="7777"/>
                    <a:pt x="5583" y="7531"/>
                    <a:pt x="5493" y="7312"/>
                  </a:cubicBezTo>
                  <a:cubicBezTo>
                    <a:pt x="5249" y="6721"/>
                    <a:pt x="4603" y="5151"/>
                    <a:pt x="5035" y="3988"/>
                  </a:cubicBezTo>
                  <a:cubicBezTo>
                    <a:pt x="5619" y="2411"/>
                    <a:pt x="6140" y="2099"/>
                    <a:pt x="7085" y="1642"/>
                  </a:cubicBezTo>
                  <a:cubicBezTo>
                    <a:pt x="7132" y="1619"/>
                    <a:pt x="7177" y="1592"/>
                    <a:pt x="7220" y="1562"/>
                  </a:cubicBezTo>
                  <a:cubicBezTo>
                    <a:pt x="7458" y="1393"/>
                    <a:pt x="8233" y="1080"/>
                    <a:pt x="9029" y="1080"/>
                  </a:cubicBezTo>
                  <a:cubicBezTo>
                    <a:pt x="9467" y="1080"/>
                    <a:pt x="9840" y="1172"/>
                    <a:pt x="10137" y="1353"/>
                  </a:cubicBezTo>
                  <a:cubicBezTo>
                    <a:pt x="10491" y="1569"/>
                    <a:pt x="10825" y="1968"/>
                    <a:pt x="11308" y="3213"/>
                  </a:cubicBezTo>
                  <a:cubicBezTo>
                    <a:pt x="11991" y="4974"/>
                    <a:pt x="11820" y="6477"/>
                    <a:pt x="11347" y="7186"/>
                  </a:cubicBezTo>
                  <a:cubicBezTo>
                    <a:pt x="11175" y="7442"/>
                    <a:pt x="11116" y="7769"/>
                    <a:pt x="11184" y="8078"/>
                  </a:cubicBezTo>
                  <a:cubicBezTo>
                    <a:pt x="11422" y="9164"/>
                    <a:pt x="11247" y="9602"/>
                    <a:pt x="11210" y="9679"/>
                  </a:cubicBezTo>
                  <a:cubicBezTo>
                    <a:pt x="11181" y="9712"/>
                    <a:pt x="11153" y="9748"/>
                    <a:pt x="11129" y="9786"/>
                  </a:cubicBezTo>
                  <a:cubicBezTo>
                    <a:pt x="11091" y="9842"/>
                    <a:pt x="11044" y="9902"/>
                    <a:pt x="10992" y="9969"/>
                  </a:cubicBezTo>
                  <a:cubicBezTo>
                    <a:pt x="10578" y="10507"/>
                    <a:pt x="9806" y="11510"/>
                    <a:pt x="9806" y="13567"/>
                  </a:cubicBezTo>
                  <a:cubicBezTo>
                    <a:pt x="9806" y="15972"/>
                    <a:pt x="11535" y="17087"/>
                    <a:pt x="12500" y="17361"/>
                  </a:cubicBezTo>
                  <a:cubicBezTo>
                    <a:pt x="13925" y="17916"/>
                    <a:pt x="15432" y="18665"/>
                    <a:pt x="15675" y="20520"/>
                  </a:cubicBezTo>
                  <a:cubicBezTo>
                    <a:pt x="15675" y="20520"/>
                    <a:pt x="1016" y="20520"/>
                    <a:pt x="1016" y="20520"/>
                  </a:cubicBezTo>
                  <a:close/>
                  <a:moveTo>
                    <a:pt x="12782" y="16326"/>
                  </a:moveTo>
                  <a:cubicBezTo>
                    <a:pt x="12782" y="16326"/>
                    <a:pt x="10788" y="15813"/>
                    <a:pt x="10788" y="13567"/>
                  </a:cubicBezTo>
                  <a:cubicBezTo>
                    <a:pt x="10788" y="11595"/>
                    <a:pt x="11607" y="10900"/>
                    <a:pt x="11923" y="10420"/>
                  </a:cubicBezTo>
                  <a:cubicBezTo>
                    <a:pt x="11923" y="10420"/>
                    <a:pt x="12573" y="9806"/>
                    <a:pt x="12138" y="7825"/>
                  </a:cubicBezTo>
                  <a:cubicBezTo>
                    <a:pt x="12863" y="6740"/>
                    <a:pt x="12999" y="4821"/>
                    <a:pt x="12211" y="2789"/>
                  </a:cubicBezTo>
                  <a:cubicBezTo>
                    <a:pt x="11716" y="1514"/>
                    <a:pt x="11279" y="815"/>
                    <a:pt x="10613" y="409"/>
                  </a:cubicBezTo>
                  <a:cubicBezTo>
                    <a:pt x="10124" y="111"/>
                    <a:pt x="9569" y="0"/>
                    <a:pt x="9029" y="0"/>
                  </a:cubicBezTo>
                  <a:cubicBezTo>
                    <a:pt x="8023" y="0"/>
                    <a:pt x="7070" y="384"/>
                    <a:pt x="6690" y="653"/>
                  </a:cubicBezTo>
                  <a:cubicBezTo>
                    <a:pt x="5576" y="1192"/>
                    <a:pt x="4828" y="1688"/>
                    <a:pt x="4126" y="3579"/>
                  </a:cubicBezTo>
                  <a:cubicBezTo>
                    <a:pt x="3556" y="5114"/>
                    <a:pt x="4241" y="6891"/>
                    <a:pt x="4598" y="7757"/>
                  </a:cubicBezTo>
                  <a:cubicBezTo>
                    <a:pt x="4163" y="9739"/>
                    <a:pt x="4767" y="10420"/>
                    <a:pt x="4767" y="10420"/>
                  </a:cubicBezTo>
                  <a:cubicBezTo>
                    <a:pt x="5083" y="10900"/>
                    <a:pt x="5903" y="11595"/>
                    <a:pt x="5903" y="13567"/>
                  </a:cubicBezTo>
                  <a:cubicBezTo>
                    <a:pt x="5903" y="15813"/>
                    <a:pt x="3909" y="16326"/>
                    <a:pt x="3909" y="16326"/>
                  </a:cubicBezTo>
                  <a:cubicBezTo>
                    <a:pt x="2642" y="16817"/>
                    <a:pt x="0" y="17821"/>
                    <a:pt x="0" y="21060"/>
                  </a:cubicBezTo>
                  <a:cubicBezTo>
                    <a:pt x="0" y="21060"/>
                    <a:pt x="0" y="21600"/>
                    <a:pt x="491" y="21600"/>
                  </a:cubicBezTo>
                  <a:lnTo>
                    <a:pt x="16200" y="21600"/>
                  </a:lnTo>
                  <a:cubicBezTo>
                    <a:pt x="16691" y="21600"/>
                    <a:pt x="16691" y="21060"/>
                    <a:pt x="16691" y="21060"/>
                  </a:cubicBezTo>
                  <a:cubicBezTo>
                    <a:pt x="16691" y="17821"/>
                    <a:pt x="14048" y="16817"/>
                    <a:pt x="12782" y="16326"/>
                  </a:cubicBezTo>
                  <a:moveTo>
                    <a:pt x="18035" y="15774"/>
                  </a:moveTo>
                  <a:cubicBezTo>
                    <a:pt x="18035" y="15774"/>
                    <a:pt x="16217" y="15312"/>
                    <a:pt x="16217" y="13291"/>
                  </a:cubicBezTo>
                  <a:cubicBezTo>
                    <a:pt x="16217" y="11515"/>
                    <a:pt x="17087" y="10890"/>
                    <a:pt x="17376" y="10458"/>
                  </a:cubicBezTo>
                  <a:cubicBezTo>
                    <a:pt x="17376" y="10458"/>
                    <a:pt x="17968" y="9906"/>
                    <a:pt x="17572" y="8122"/>
                  </a:cubicBezTo>
                  <a:cubicBezTo>
                    <a:pt x="18232" y="7146"/>
                    <a:pt x="18387" y="5419"/>
                    <a:pt x="17669" y="3590"/>
                  </a:cubicBezTo>
                  <a:cubicBezTo>
                    <a:pt x="17218" y="2442"/>
                    <a:pt x="16666" y="1814"/>
                    <a:pt x="16059" y="1449"/>
                  </a:cubicBezTo>
                  <a:cubicBezTo>
                    <a:pt x="15612" y="1180"/>
                    <a:pt x="15107" y="1081"/>
                    <a:pt x="14614" y="1081"/>
                  </a:cubicBezTo>
                  <a:cubicBezTo>
                    <a:pt x="13880" y="1081"/>
                    <a:pt x="13182" y="1301"/>
                    <a:pt x="12753" y="1514"/>
                  </a:cubicBezTo>
                  <a:cubicBezTo>
                    <a:pt x="12878" y="1781"/>
                    <a:pt x="12997" y="2064"/>
                    <a:pt x="13115" y="2366"/>
                  </a:cubicBezTo>
                  <a:cubicBezTo>
                    <a:pt x="13131" y="2409"/>
                    <a:pt x="13143" y="2453"/>
                    <a:pt x="13159" y="2496"/>
                  </a:cubicBezTo>
                  <a:cubicBezTo>
                    <a:pt x="13436" y="2360"/>
                    <a:pt x="13994" y="2160"/>
                    <a:pt x="14614" y="2160"/>
                  </a:cubicBezTo>
                  <a:cubicBezTo>
                    <a:pt x="15001" y="2160"/>
                    <a:pt x="15328" y="2239"/>
                    <a:pt x="15588" y="2396"/>
                  </a:cubicBezTo>
                  <a:cubicBezTo>
                    <a:pt x="15893" y="2579"/>
                    <a:pt x="16347" y="2947"/>
                    <a:pt x="16767" y="4019"/>
                  </a:cubicBezTo>
                  <a:cubicBezTo>
                    <a:pt x="17366" y="5541"/>
                    <a:pt x="17207" y="6853"/>
                    <a:pt x="16784" y="7478"/>
                  </a:cubicBezTo>
                  <a:cubicBezTo>
                    <a:pt x="16610" y="7736"/>
                    <a:pt x="16549" y="8067"/>
                    <a:pt x="16618" y="8379"/>
                  </a:cubicBezTo>
                  <a:cubicBezTo>
                    <a:pt x="16817" y="9273"/>
                    <a:pt x="16689" y="9648"/>
                    <a:pt x="16656" y="9723"/>
                  </a:cubicBezTo>
                  <a:cubicBezTo>
                    <a:pt x="16631" y="9754"/>
                    <a:pt x="16607" y="9786"/>
                    <a:pt x="16584" y="9820"/>
                  </a:cubicBezTo>
                  <a:cubicBezTo>
                    <a:pt x="16565" y="9848"/>
                    <a:pt x="16497" y="9929"/>
                    <a:pt x="16447" y="9988"/>
                  </a:cubicBezTo>
                  <a:cubicBezTo>
                    <a:pt x="16023" y="10488"/>
                    <a:pt x="15236" y="11419"/>
                    <a:pt x="15236" y="13291"/>
                  </a:cubicBezTo>
                  <a:cubicBezTo>
                    <a:pt x="15236" y="15520"/>
                    <a:pt x="16851" y="16555"/>
                    <a:pt x="17757" y="16810"/>
                  </a:cubicBezTo>
                  <a:cubicBezTo>
                    <a:pt x="19050" y="17307"/>
                    <a:pt x="20311" y="17926"/>
                    <a:pt x="20570" y="19440"/>
                  </a:cubicBezTo>
                  <a:lnTo>
                    <a:pt x="17464" y="19440"/>
                  </a:lnTo>
                  <a:cubicBezTo>
                    <a:pt x="17553" y="19773"/>
                    <a:pt x="17615" y="20132"/>
                    <a:pt x="17645" y="20520"/>
                  </a:cubicBezTo>
                  <a:lnTo>
                    <a:pt x="21152" y="20520"/>
                  </a:lnTo>
                  <a:cubicBezTo>
                    <a:pt x="21600" y="20520"/>
                    <a:pt x="21600" y="20034"/>
                    <a:pt x="21600" y="20034"/>
                  </a:cubicBezTo>
                  <a:cubicBezTo>
                    <a:pt x="21600" y="17119"/>
                    <a:pt x="19191" y="16215"/>
                    <a:pt x="18035" y="15774"/>
                  </a:cubicBezTo>
                </a:path>
              </a:pathLst>
            </a:custGeom>
            <a:solidFill>
              <a:schemeClr val="bg2"/>
            </a:solidFill>
            <a:ln w="12700">
              <a:miter lim="400000"/>
            </a:ln>
          </p:spPr>
          <p:txBody>
            <a:bodyPr lIns="38090" tIns="38090" rIns="38090" bIns="38090" anchor="ctr"/>
            <a:lstStyle/>
            <a:p>
              <a:pPr defTabSz="457079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2999"/>
            </a:p>
          </p:txBody>
        </p:sp>
      </p:grpSp>
      <p:sp>
        <p:nvSpPr>
          <p:cNvPr id="113" name="TextBox 112">
            <a:extLst>
              <a:ext uri="{FF2B5EF4-FFF2-40B4-BE49-F238E27FC236}">
                <a16:creationId xmlns:a16="http://schemas.microsoft.com/office/drawing/2014/main" id="{598AB9EC-E321-DCFD-9D1D-AE3942719107}"/>
              </a:ext>
            </a:extLst>
          </p:cNvPr>
          <p:cNvSpPr txBox="1"/>
          <p:nvPr/>
        </p:nvSpPr>
        <p:spPr>
          <a:xfrm>
            <a:off x="2506360" y="2777952"/>
            <a:ext cx="19827184" cy="643766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defTabSz="1827977">
              <a:lnSpc>
                <a:spcPts val="4319"/>
              </a:lnSpc>
            </a:pPr>
            <a:r>
              <a:rPr lang="en-US" spc="-30" dirty="0">
                <a:solidFill>
                  <a:schemeClr val="tx2"/>
                </a:solidFill>
                <a:latin typeface="Avenir Book" panose="02000503020000020003" pitchFamily="2" charset="0"/>
                <a:ea typeface="Source Sans Pro" panose="020B0503030403020204" pitchFamily="34" charset="0"/>
              </a:rPr>
              <a:t>F</a:t>
            </a:r>
            <a:r>
              <a:rPr lang="en-US" sz="3600" spc="-30" dirty="0">
                <a:solidFill>
                  <a:schemeClr val="tx2"/>
                </a:solidFill>
                <a:latin typeface="Avenir Book" panose="02000503020000020003" pitchFamily="2" charset="0"/>
                <a:ea typeface="Source Sans Pro" panose="020B0503030403020204" pitchFamily="34" charset="0"/>
              </a:rPr>
              <a:t>ind, engage and place orders with global vendors who can meet all your project requirements</a:t>
            </a:r>
          </a:p>
        </p:txBody>
      </p:sp>
      <p:sp>
        <p:nvSpPr>
          <p:cNvPr id="115" name="Shape 2540">
            <a:extLst>
              <a:ext uri="{FF2B5EF4-FFF2-40B4-BE49-F238E27FC236}">
                <a16:creationId xmlns:a16="http://schemas.microsoft.com/office/drawing/2014/main" id="{C5B7B490-A606-AD88-6283-68C2BDE78C0D}"/>
              </a:ext>
            </a:extLst>
          </p:cNvPr>
          <p:cNvSpPr/>
          <p:nvPr/>
        </p:nvSpPr>
        <p:spPr>
          <a:xfrm>
            <a:off x="1764779" y="2820508"/>
            <a:ext cx="558654" cy="55865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732" y="6661"/>
                </a:moveTo>
                <a:cubicBezTo>
                  <a:pt x="20540" y="6471"/>
                  <a:pt x="20228" y="6473"/>
                  <a:pt x="20038" y="6667"/>
                </a:cubicBezTo>
                <a:cubicBezTo>
                  <a:pt x="19903" y="6804"/>
                  <a:pt x="19870" y="7000"/>
                  <a:pt x="19929" y="7171"/>
                </a:cubicBezTo>
                <a:lnTo>
                  <a:pt x="19918" y="7175"/>
                </a:lnTo>
                <a:cubicBezTo>
                  <a:pt x="20365" y="8298"/>
                  <a:pt x="20618" y="9518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cubicBezTo>
                  <a:pt x="5378" y="20618"/>
                  <a:pt x="982" y="16223"/>
                  <a:pt x="982" y="10800"/>
                </a:cubicBezTo>
                <a:cubicBezTo>
                  <a:pt x="982" y="5377"/>
                  <a:pt x="5378" y="982"/>
                  <a:pt x="10800" y="982"/>
                </a:cubicBezTo>
                <a:cubicBezTo>
                  <a:pt x="13575" y="982"/>
                  <a:pt x="16077" y="2136"/>
                  <a:pt x="17862" y="3989"/>
                </a:cubicBezTo>
                <a:lnTo>
                  <a:pt x="17868" y="3982"/>
                </a:lnTo>
                <a:cubicBezTo>
                  <a:pt x="18062" y="4157"/>
                  <a:pt x="18359" y="4153"/>
                  <a:pt x="18544" y="3965"/>
                </a:cubicBezTo>
                <a:cubicBezTo>
                  <a:pt x="18734" y="3771"/>
                  <a:pt x="18732" y="3461"/>
                  <a:pt x="18539" y="3270"/>
                </a:cubicBezTo>
                <a:cubicBezTo>
                  <a:pt x="18520" y="3252"/>
                  <a:pt x="18496" y="3244"/>
                  <a:pt x="18476" y="3230"/>
                </a:cubicBezTo>
                <a:cubicBezTo>
                  <a:pt x="16521" y="1241"/>
                  <a:pt x="13810" y="0"/>
                  <a:pt x="10800" y="0"/>
                </a:cubicBezTo>
                <a:cubicBezTo>
                  <a:pt x="4835" y="0"/>
                  <a:pt x="0" y="4835"/>
                  <a:pt x="0" y="10800"/>
                </a:cubicBezTo>
                <a:cubicBezTo>
                  <a:pt x="0" y="16764"/>
                  <a:pt x="4835" y="21600"/>
                  <a:pt x="10800" y="21600"/>
                </a:cubicBezTo>
                <a:cubicBezTo>
                  <a:pt x="16765" y="21600"/>
                  <a:pt x="21600" y="16764"/>
                  <a:pt x="21600" y="10800"/>
                </a:cubicBezTo>
                <a:cubicBezTo>
                  <a:pt x="21600" y="9412"/>
                  <a:pt x="21329" y="8089"/>
                  <a:pt x="20851" y="6869"/>
                </a:cubicBezTo>
                <a:cubicBezTo>
                  <a:pt x="20828" y="6794"/>
                  <a:pt x="20793" y="6721"/>
                  <a:pt x="20732" y="6661"/>
                </a:cubicBezTo>
                <a:moveTo>
                  <a:pt x="10792" y="13534"/>
                </a:moveTo>
                <a:lnTo>
                  <a:pt x="6238" y="8980"/>
                </a:lnTo>
                <a:cubicBezTo>
                  <a:pt x="6149" y="8891"/>
                  <a:pt x="6027" y="8836"/>
                  <a:pt x="5891" y="8836"/>
                </a:cubicBezTo>
                <a:cubicBezTo>
                  <a:pt x="5620" y="8836"/>
                  <a:pt x="5400" y="9056"/>
                  <a:pt x="5400" y="9327"/>
                </a:cubicBezTo>
                <a:cubicBezTo>
                  <a:pt x="5400" y="9463"/>
                  <a:pt x="5455" y="9585"/>
                  <a:pt x="5544" y="9675"/>
                </a:cubicBezTo>
                <a:lnTo>
                  <a:pt x="10453" y="14583"/>
                </a:lnTo>
                <a:cubicBezTo>
                  <a:pt x="10542" y="14672"/>
                  <a:pt x="10664" y="14727"/>
                  <a:pt x="10800" y="14727"/>
                </a:cubicBezTo>
                <a:cubicBezTo>
                  <a:pt x="10940" y="14727"/>
                  <a:pt x="11064" y="14668"/>
                  <a:pt x="11154" y="14574"/>
                </a:cubicBezTo>
                <a:lnTo>
                  <a:pt x="11155" y="14576"/>
                </a:lnTo>
                <a:lnTo>
                  <a:pt x="19353" y="5988"/>
                </a:lnTo>
                <a:cubicBezTo>
                  <a:pt x="19353" y="5989"/>
                  <a:pt x="19354" y="5990"/>
                  <a:pt x="19354" y="5991"/>
                </a:cubicBezTo>
                <a:lnTo>
                  <a:pt x="20055" y="5255"/>
                </a:lnTo>
                <a:cubicBezTo>
                  <a:pt x="20055" y="5255"/>
                  <a:pt x="20054" y="5254"/>
                  <a:pt x="20054" y="5253"/>
                </a:cubicBezTo>
                <a:lnTo>
                  <a:pt x="21464" y="3775"/>
                </a:lnTo>
                <a:lnTo>
                  <a:pt x="21463" y="3774"/>
                </a:lnTo>
                <a:cubicBezTo>
                  <a:pt x="21547" y="3686"/>
                  <a:pt x="21600" y="3567"/>
                  <a:pt x="21600" y="3436"/>
                </a:cubicBezTo>
                <a:cubicBezTo>
                  <a:pt x="21600" y="3166"/>
                  <a:pt x="21380" y="2945"/>
                  <a:pt x="21109" y="2945"/>
                </a:cubicBezTo>
                <a:cubicBezTo>
                  <a:pt x="20969" y="2945"/>
                  <a:pt x="20844" y="3005"/>
                  <a:pt x="20755" y="3099"/>
                </a:cubicBezTo>
                <a:lnTo>
                  <a:pt x="20754" y="3097"/>
                </a:lnTo>
                <a:lnTo>
                  <a:pt x="19493" y="4419"/>
                </a:lnTo>
                <a:cubicBezTo>
                  <a:pt x="19492" y="4418"/>
                  <a:pt x="19491" y="4416"/>
                  <a:pt x="19490" y="4415"/>
                </a:cubicBezTo>
                <a:lnTo>
                  <a:pt x="18805" y="5133"/>
                </a:lnTo>
                <a:cubicBezTo>
                  <a:pt x="18806" y="5134"/>
                  <a:pt x="18807" y="5136"/>
                  <a:pt x="18807" y="5137"/>
                </a:cubicBezTo>
                <a:cubicBezTo>
                  <a:pt x="18807" y="5137"/>
                  <a:pt x="10792" y="13534"/>
                  <a:pt x="10792" y="13534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79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/>
          </a:p>
        </p:txBody>
      </p:sp>
    </p:spTree>
    <p:extLst>
      <p:ext uri="{BB962C8B-B14F-4D97-AF65-F5344CB8AC3E}">
        <p14:creationId xmlns:p14="http://schemas.microsoft.com/office/powerpoint/2010/main" val="33499253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xmlns:p14="http://schemas.microsoft.com/office/powerpoint/2010/main" advClick="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73;p1">
            <a:extLst>
              <a:ext uri="{FF2B5EF4-FFF2-40B4-BE49-F238E27FC236}">
                <a16:creationId xmlns:a16="http://schemas.microsoft.com/office/drawing/2014/main" id="{95B01908-C8FB-9442-D001-B6405F978C1A}"/>
              </a:ext>
            </a:extLst>
          </p:cNvPr>
          <p:cNvSpPr/>
          <p:nvPr/>
        </p:nvSpPr>
        <p:spPr>
          <a:xfrm>
            <a:off x="0" y="10212862"/>
            <a:ext cx="24377650" cy="2295839"/>
          </a:xfrm>
          <a:prstGeom prst="rect">
            <a:avLst/>
          </a:prstGeom>
          <a:gradFill>
            <a:gsLst>
              <a:gs pos="18000">
                <a:schemeClr val="accent4"/>
              </a:gs>
              <a:gs pos="0">
                <a:schemeClr val="accent1"/>
              </a:gs>
              <a:gs pos="100000">
                <a:schemeClr val="accent2"/>
              </a:gs>
              <a:gs pos="68000">
                <a:schemeClr val="accent3"/>
              </a:gs>
            </a:gsLst>
            <a:lin ang="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6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232BB44B-FC1E-DDAC-4E69-A3B4937936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5964" y="1055077"/>
            <a:ext cx="20334950" cy="1104128"/>
          </a:xfrm>
        </p:spPr>
        <p:txBody>
          <a:bodyPr>
            <a:normAutofit/>
          </a:bodyPr>
          <a:lstStyle/>
          <a:p>
            <a:r>
              <a:rPr lang="en-US" dirty="0"/>
              <a:t>CMC Sourcing from Request to PO in 3 Days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0299141-F5EF-0110-26F6-D4F6EB21AE43}"/>
              </a:ext>
            </a:extLst>
          </p:cNvPr>
          <p:cNvSpPr txBox="1"/>
          <p:nvPr/>
        </p:nvSpPr>
        <p:spPr>
          <a:xfrm>
            <a:off x="2506360" y="2777952"/>
            <a:ext cx="19827184" cy="643766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defTabSz="1827977">
              <a:lnSpc>
                <a:spcPts val="4319"/>
              </a:lnSpc>
            </a:pPr>
            <a:r>
              <a:rPr lang="en-US" spc="-30" dirty="0">
                <a:solidFill>
                  <a:schemeClr val="tx2"/>
                </a:solidFill>
                <a:latin typeface="Avenir Book" panose="02000503020000020003" pitchFamily="2" charset="0"/>
                <a:ea typeface="Source Sans Pro" panose="020B0503030403020204" pitchFamily="34" charset="0"/>
              </a:rPr>
              <a:t>Q</a:t>
            </a:r>
            <a:r>
              <a:rPr lang="en-US" sz="3600" spc="-30" dirty="0">
                <a:solidFill>
                  <a:schemeClr val="tx2"/>
                </a:solidFill>
                <a:latin typeface="Avenir Book" panose="02000503020000020003" pitchFamily="2" charset="0"/>
                <a:ea typeface="Source Sans Pro" panose="020B0503030403020204" pitchFamily="34" charset="0"/>
              </a:rPr>
              <a:t>uickly find, </a:t>
            </a:r>
            <a:r>
              <a:rPr lang="en-US" spc="-30" dirty="0">
                <a:solidFill>
                  <a:schemeClr val="tx2"/>
                </a:solidFill>
                <a:latin typeface="Avenir Book" panose="02000503020000020003" pitchFamily="2" charset="0"/>
                <a:ea typeface="Source Sans Pro" panose="020B0503030403020204" pitchFamily="34" charset="0"/>
              </a:rPr>
              <a:t>engage </a:t>
            </a:r>
            <a:r>
              <a:rPr lang="en-US" sz="3600" spc="-30" dirty="0">
                <a:solidFill>
                  <a:schemeClr val="tx2"/>
                </a:solidFill>
                <a:latin typeface="Avenir Book" panose="02000503020000020003" pitchFamily="2" charset="0"/>
                <a:ea typeface="Source Sans Pro" panose="020B0503030403020204" pitchFamily="34" charset="0"/>
              </a:rPr>
              <a:t>and place orders with thousands of global research laboratories</a:t>
            </a:r>
          </a:p>
        </p:txBody>
      </p:sp>
      <p:sp>
        <p:nvSpPr>
          <p:cNvPr id="53" name="Google Shape;80;p1">
            <a:extLst>
              <a:ext uri="{FF2B5EF4-FFF2-40B4-BE49-F238E27FC236}">
                <a16:creationId xmlns:a16="http://schemas.microsoft.com/office/drawing/2014/main" id="{E39C27AB-6EB0-C68F-1E1D-EBA0A96D8BE8}"/>
              </a:ext>
            </a:extLst>
          </p:cNvPr>
          <p:cNvSpPr txBox="1"/>
          <p:nvPr/>
        </p:nvSpPr>
        <p:spPr>
          <a:xfrm>
            <a:off x="1675965" y="3848601"/>
            <a:ext cx="21710511" cy="13849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u="none" strike="noStrike" cap="none" dirty="0">
                <a:solidFill>
                  <a:schemeClr val="tx2"/>
                </a:solidFill>
                <a:latin typeface="Avenir Heavy" panose="02000503020000020003" pitchFamily="2" charset="0"/>
                <a:ea typeface="Avenir"/>
                <a:cs typeface="Avenir"/>
                <a:sym typeface="Avenir"/>
              </a:rPr>
              <a:t>Challenge</a:t>
            </a:r>
            <a:br>
              <a:rPr lang="en-US" sz="2800" b="1" i="0" u="none" strike="noStrike" cap="none" dirty="0">
                <a:solidFill>
                  <a:schemeClr val="accent2"/>
                </a:solidFill>
                <a:latin typeface="Avenir"/>
                <a:ea typeface="Avenir"/>
                <a:cs typeface="Avenir"/>
                <a:sym typeface="Avenir"/>
              </a:rPr>
            </a:br>
            <a:r>
              <a:rPr lang="en-US" sz="2800" dirty="0">
                <a:solidFill>
                  <a:srgbClr val="535353"/>
                </a:solidFill>
                <a:latin typeface="Avenir Book" charset="0"/>
                <a:sym typeface="Avenir"/>
              </a:rPr>
              <a:t>A scientist</a:t>
            </a:r>
            <a:r>
              <a:rPr lang="en-US" sz="2800" dirty="0">
                <a:solidFill>
                  <a:srgbClr val="535353"/>
                </a:solidFill>
                <a:latin typeface="Avenir Book" charset="0"/>
              </a:rPr>
              <a:t> need to </a:t>
            </a:r>
            <a:r>
              <a:rPr lang="nl-BE" sz="2800" dirty="0">
                <a:solidFill>
                  <a:srgbClr val="535353"/>
                </a:solidFill>
                <a:latin typeface="Avenir Book" charset="0"/>
              </a:rPr>
              <a:t>develop and optimize each step of a small-scale purification process but did not have a pre-exisiting agreement with their supplier of choice</a:t>
            </a:r>
          </a:p>
        </p:txBody>
      </p:sp>
      <p:sp>
        <p:nvSpPr>
          <p:cNvPr id="54" name="Google Shape;81;p1">
            <a:extLst>
              <a:ext uri="{FF2B5EF4-FFF2-40B4-BE49-F238E27FC236}">
                <a16:creationId xmlns:a16="http://schemas.microsoft.com/office/drawing/2014/main" id="{3E44141D-A59A-2D0E-7307-3B660E360C95}"/>
              </a:ext>
            </a:extLst>
          </p:cNvPr>
          <p:cNvSpPr txBox="1"/>
          <p:nvPr/>
        </p:nvSpPr>
        <p:spPr>
          <a:xfrm>
            <a:off x="1675963" y="5359689"/>
            <a:ext cx="21217903" cy="13849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>
                <a:solidFill>
                  <a:schemeClr val="tx2"/>
                </a:solidFill>
                <a:latin typeface="Avenir Heavy" panose="02000503020000020003" pitchFamily="2" charset="0"/>
                <a:ea typeface="Avenir"/>
                <a:cs typeface="Avenir"/>
                <a:sym typeface="Avenir"/>
              </a:rPr>
              <a:t>Scientist.com Solution </a:t>
            </a:r>
            <a:br>
              <a:rPr lang="en-US" sz="2800" b="1" dirty="0">
                <a:solidFill>
                  <a:schemeClr val="accent2"/>
                </a:solidFill>
                <a:latin typeface="Avenir Heavy" panose="02000503020000020003" pitchFamily="2" charset="0"/>
                <a:ea typeface="Avenir"/>
                <a:cs typeface="Avenir"/>
                <a:sym typeface="Avenir"/>
              </a:rPr>
            </a:br>
            <a:r>
              <a:rPr lang="en-US" sz="2800" dirty="0">
                <a:solidFill>
                  <a:srgbClr val="535353"/>
                </a:solidFill>
                <a:latin typeface="Avenir Book" charset="0"/>
                <a:sym typeface="Avenir"/>
              </a:rPr>
              <a:t>Through the Scientist.com </a:t>
            </a:r>
            <a:r>
              <a:rPr lang="en-US" sz="2800" dirty="0">
                <a:solidFill>
                  <a:srgbClr val="535353"/>
                </a:solidFill>
                <a:latin typeface="Avenir Book" charset="0"/>
              </a:rPr>
              <a:t>marketplace they could access the supplier and no additional quotations were needed. The researcher leveraged </a:t>
            </a:r>
            <a:r>
              <a:rPr lang="en-US" sz="2800" dirty="0" err="1">
                <a:solidFill>
                  <a:srgbClr val="535353"/>
                </a:solidFill>
                <a:latin typeface="Avenir Book" charset="0"/>
              </a:rPr>
              <a:t>Scientist.com’s</a:t>
            </a:r>
            <a:r>
              <a:rPr lang="en-US" sz="2800" dirty="0">
                <a:solidFill>
                  <a:srgbClr val="535353"/>
                </a:solidFill>
                <a:latin typeface="Avenir Book" charset="0"/>
              </a:rPr>
              <a:t> marketplace </a:t>
            </a:r>
            <a:r>
              <a:rPr lang="en-US" sz="2800" kern="1200" dirty="0">
                <a:solidFill>
                  <a:srgbClr val="535353"/>
                </a:solidFill>
                <a:latin typeface="Avenir Book" charset="0"/>
                <a:ea typeface="Avenir Book" charset="0"/>
                <a:cs typeface="Avenir Book" charset="0"/>
              </a:rPr>
              <a:t>to speed up legal and overall sourcing process. From Request to PO in 3 days.</a:t>
            </a:r>
            <a:endParaRPr lang="en-US" sz="2400" b="1" dirty="0">
              <a:solidFill>
                <a:schemeClr val="accent2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10D9E7FC-77D2-8D50-AC80-36E1180BE882}"/>
              </a:ext>
            </a:extLst>
          </p:cNvPr>
          <p:cNvGrpSpPr/>
          <p:nvPr/>
        </p:nvGrpSpPr>
        <p:grpSpPr>
          <a:xfrm>
            <a:off x="2684845" y="7480712"/>
            <a:ext cx="18964277" cy="2271621"/>
            <a:chOff x="1076793" y="7126802"/>
            <a:chExt cx="22530686" cy="2698821"/>
          </a:xfrm>
        </p:grpSpPr>
        <p:sp>
          <p:nvSpPr>
            <p:cNvPr id="24" name="Google Shape;72;p1">
              <a:extLst>
                <a:ext uri="{FF2B5EF4-FFF2-40B4-BE49-F238E27FC236}">
                  <a16:creationId xmlns:a16="http://schemas.microsoft.com/office/drawing/2014/main" id="{4DDDFFEE-B781-3643-0A17-D5DD01C9CA7C}"/>
                </a:ext>
              </a:extLst>
            </p:cNvPr>
            <p:cNvSpPr/>
            <p:nvPr/>
          </p:nvSpPr>
          <p:spPr>
            <a:xfrm>
              <a:off x="2105859" y="8543902"/>
              <a:ext cx="19273206" cy="101112"/>
            </a:xfrm>
            <a:prstGeom prst="rect">
              <a:avLst/>
            </a:prstGeom>
            <a:solidFill>
              <a:srgbClr val="DADADA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A572B360-503C-6277-8972-55031C9E1AF9}"/>
                </a:ext>
              </a:extLst>
            </p:cNvPr>
            <p:cNvSpPr/>
            <p:nvPr/>
          </p:nvSpPr>
          <p:spPr>
            <a:xfrm>
              <a:off x="20908658" y="7126802"/>
              <a:ext cx="2698821" cy="2698821"/>
            </a:xfrm>
            <a:prstGeom prst="ellipse">
              <a:avLst/>
            </a:prstGeom>
            <a:solidFill>
              <a:schemeClr val="bg2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39FB3A46-A232-37CA-22F7-91BD28932438}"/>
                </a:ext>
              </a:extLst>
            </p:cNvPr>
            <p:cNvSpPr/>
            <p:nvPr/>
          </p:nvSpPr>
          <p:spPr>
            <a:xfrm>
              <a:off x="1076793" y="7126802"/>
              <a:ext cx="2698821" cy="2698821"/>
            </a:xfrm>
            <a:prstGeom prst="ellipse">
              <a:avLst/>
            </a:prstGeom>
            <a:solidFill>
              <a:schemeClr val="bg2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C6A82E8D-DD89-85C3-18B7-DDFC0469686C}"/>
                </a:ext>
              </a:extLst>
            </p:cNvPr>
            <p:cNvSpPr/>
            <p:nvPr/>
          </p:nvSpPr>
          <p:spPr>
            <a:xfrm>
              <a:off x="15869247" y="7126802"/>
              <a:ext cx="2698821" cy="2698821"/>
            </a:xfrm>
            <a:prstGeom prst="ellipse">
              <a:avLst/>
            </a:prstGeom>
            <a:solidFill>
              <a:schemeClr val="bg2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C9658D7A-FEDD-9FD3-DAFE-3A14136AA68D}"/>
                </a:ext>
              </a:extLst>
            </p:cNvPr>
            <p:cNvSpPr/>
            <p:nvPr/>
          </p:nvSpPr>
          <p:spPr>
            <a:xfrm>
              <a:off x="10839414" y="7126802"/>
              <a:ext cx="2698821" cy="2698821"/>
            </a:xfrm>
            <a:prstGeom prst="ellipse">
              <a:avLst/>
            </a:prstGeom>
            <a:solidFill>
              <a:schemeClr val="bg2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E87D20EC-48BC-6249-0A5D-925FEBC489E0}"/>
                </a:ext>
              </a:extLst>
            </p:cNvPr>
            <p:cNvSpPr/>
            <p:nvPr/>
          </p:nvSpPr>
          <p:spPr>
            <a:xfrm>
              <a:off x="5926198" y="7126802"/>
              <a:ext cx="2698821" cy="2698821"/>
            </a:xfrm>
            <a:prstGeom prst="ellipse">
              <a:avLst/>
            </a:prstGeom>
            <a:solidFill>
              <a:schemeClr val="bg2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30" name="Group 29">
              <a:extLst>
                <a:ext uri="{FF2B5EF4-FFF2-40B4-BE49-F238E27FC236}">
                  <a16:creationId xmlns:a16="http://schemas.microsoft.com/office/drawing/2014/main" id="{CFA10521-7A4F-8CAB-0234-2BC1C5266FF7}"/>
                </a:ext>
              </a:extLst>
            </p:cNvPr>
            <p:cNvGrpSpPr/>
            <p:nvPr/>
          </p:nvGrpSpPr>
          <p:grpSpPr>
            <a:xfrm>
              <a:off x="1140543" y="8644094"/>
              <a:ext cx="22406627" cy="923289"/>
              <a:chOff x="1140543" y="8644094"/>
              <a:chExt cx="22406627" cy="923289"/>
            </a:xfrm>
            <a:noFill/>
          </p:grpSpPr>
          <p:sp>
            <p:nvSpPr>
              <p:cNvPr id="39" name="Google Shape;86;p1">
                <a:extLst>
                  <a:ext uri="{FF2B5EF4-FFF2-40B4-BE49-F238E27FC236}">
                    <a16:creationId xmlns:a16="http://schemas.microsoft.com/office/drawing/2014/main" id="{2A05425B-1176-783C-467B-53781F5E30F5}"/>
                  </a:ext>
                </a:extLst>
              </p:cNvPr>
              <p:cNvSpPr txBox="1"/>
              <p:nvPr/>
            </p:nvSpPr>
            <p:spPr>
              <a:xfrm>
                <a:off x="1140543" y="8794868"/>
                <a:ext cx="2610453" cy="400069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000" dirty="0">
                    <a:solidFill>
                      <a:schemeClr val="accent1"/>
                    </a:solidFill>
                    <a:latin typeface="Avenir"/>
                    <a:ea typeface="Avenir"/>
                    <a:cs typeface="Avenir"/>
                    <a:sym typeface="Avenir"/>
                  </a:rPr>
                  <a:t>Researcher</a:t>
                </a:r>
                <a:endParaRPr sz="2000" dirty="0">
                  <a:solidFill>
                    <a:schemeClr val="accent1"/>
                  </a:solidFill>
                </a:endParaRPr>
              </a:p>
            </p:txBody>
          </p:sp>
          <p:sp>
            <p:nvSpPr>
              <p:cNvPr id="40" name="Google Shape;87;p1">
                <a:extLst>
                  <a:ext uri="{FF2B5EF4-FFF2-40B4-BE49-F238E27FC236}">
                    <a16:creationId xmlns:a16="http://schemas.microsoft.com/office/drawing/2014/main" id="{870B8EA8-5CA5-3EED-E8B4-7A4E232F2A45}"/>
                  </a:ext>
                </a:extLst>
              </p:cNvPr>
              <p:cNvSpPr txBox="1"/>
              <p:nvPr/>
            </p:nvSpPr>
            <p:spPr>
              <a:xfrm>
                <a:off x="10775603" y="8810257"/>
                <a:ext cx="2824341" cy="369291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1800" dirty="0">
                    <a:solidFill>
                      <a:schemeClr val="accent4">
                        <a:lumMod val="75000"/>
                      </a:schemeClr>
                    </a:solidFill>
                    <a:latin typeface="Avenir"/>
                    <a:ea typeface="Avenir"/>
                    <a:cs typeface="Avenir"/>
                    <a:sym typeface="Avenir"/>
                  </a:rPr>
                  <a:t>1 Supplier</a:t>
                </a:r>
                <a:endParaRPr sz="1800" dirty="0">
                  <a:solidFill>
                    <a:schemeClr val="accent4">
                      <a:lumMod val="75000"/>
                    </a:schemeClr>
                  </a:solidFill>
                  <a:latin typeface="Avenir"/>
                  <a:ea typeface="Avenir"/>
                  <a:cs typeface="Avenir"/>
                  <a:sym typeface="Avenir"/>
                </a:endParaRPr>
              </a:p>
            </p:txBody>
          </p:sp>
          <p:sp>
            <p:nvSpPr>
              <p:cNvPr id="41" name="Google Shape;88;p1">
                <a:extLst>
                  <a:ext uri="{FF2B5EF4-FFF2-40B4-BE49-F238E27FC236}">
                    <a16:creationId xmlns:a16="http://schemas.microsoft.com/office/drawing/2014/main" id="{5398043D-82B1-7A03-C6F5-3FA6FC6DA00F}"/>
                  </a:ext>
                </a:extLst>
              </p:cNvPr>
              <p:cNvSpPr txBox="1"/>
              <p:nvPr/>
            </p:nvSpPr>
            <p:spPr>
              <a:xfrm>
                <a:off x="15984725" y="8671757"/>
                <a:ext cx="2537040" cy="646290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1800" dirty="0">
                    <a:solidFill>
                      <a:schemeClr val="accent3"/>
                    </a:solidFill>
                    <a:latin typeface="Avenir"/>
                    <a:ea typeface="Avenir"/>
                    <a:cs typeface="Avenir"/>
                    <a:sym typeface="Avenir"/>
                  </a:rPr>
                  <a:t>1 SOW</a:t>
                </a:r>
              </a:p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chemeClr val="bg2"/>
                  </a:solidFill>
                  <a:latin typeface="Avenir"/>
                  <a:ea typeface="Avenir"/>
                  <a:cs typeface="Avenir"/>
                  <a:sym typeface="Avenir"/>
                </a:endParaRPr>
              </a:p>
            </p:txBody>
          </p:sp>
          <p:sp>
            <p:nvSpPr>
              <p:cNvPr id="42" name="Google Shape;89;p1">
                <a:extLst>
                  <a:ext uri="{FF2B5EF4-FFF2-40B4-BE49-F238E27FC236}">
                    <a16:creationId xmlns:a16="http://schemas.microsoft.com/office/drawing/2014/main" id="{E24903A3-0871-1481-7BCC-E356F0E0D765}"/>
                  </a:ext>
                </a:extLst>
              </p:cNvPr>
              <p:cNvSpPr txBox="1"/>
              <p:nvPr/>
            </p:nvSpPr>
            <p:spPr>
              <a:xfrm>
                <a:off x="6007621" y="8671757"/>
                <a:ext cx="2529965" cy="438740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1800" dirty="0" err="1">
                    <a:solidFill>
                      <a:schemeClr val="accent4"/>
                    </a:solidFill>
                    <a:latin typeface="Avenir"/>
                    <a:ea typeface="Avenir"/>
                    <a:cs typeface="Avenir"/>
                    <a:sym typeface="Avenir"/>
                  </a:rPr>
                  <a:t>Scientist.com</a:t>
                </a:r>
                <a:endParaRPr lang="en-US" sz="1800" dirty="0">
                  <a:solidFill>
                    <a:schemeClr val="accent4"/>
                  </a:solidFill>
                  <a:latin typeface="Avenir"/>
                  <a:ea typeface="Avenir"/>
                  <a:cs typeface="Avenir"/>
                  <a:sym typeface="Avenir"/>
                </a:endParaRPr>
              </a:p>
            </p:txBody>
          </p:sp>
          <p:sp>
            <p:nvSpPr>
              <p:cNvPr id="43" name="Google Shape;95;p1">
                <a:extLst>
                  <a:ext uri="{FF2B5EF4-FFF2-40B4-BE49-F238E27FC236}">
                    <a16:creationId xmlns:a16="http://schemas.microsoft.com/office/drawing/2014/main" id="{8869B27F-7724-C94E-9D59-428036065D68}"/>
                  </a:ext>
                </a:extLst>
              </p:cNvPr>
              <p:cNvSpPr txBox="1"/>
              <p:nvPr/>
            </p:nvSpPr>
            <p:spPr>
              <a:xfrm>
                <a:off x="21010130" y="8644094"/>
                <a:ext cx="2537040" cy="923289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1800" dirty="0">
                    <a:solidFill>
                      <a:schemeClr val="accent2"/>
                    </a:solidFill>
                    <a:latin typeface="Avenir"/>
                    <a:ea typeface="Avenir"/>
                    <a:cs typeface="Avenir"/>
                    <a:sym typeface="Avenir"/>
                  </a:rPr>
                  <a:t>1 PO,</a:t>
                </a:r>
              </a:p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1800" b="1" dirty="0">
                    <a:solidFill>
                      <a:schemeClr val="accent2"/>
                    </a:solidFill>
                    <a:latin typeface="Avenir"/>
                    <a:ea typeface="Avenir"/>
                    <a:cs typeface="Avenir"/>
                    <a:sym typeface="Avenir"/>
                  </a:rPr>
                  <a:t>3 Days Start</a:t>
                </a:r>
              </a:p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1800" b="1" dirty="0">
                    <a:solidFill>
                      <a:schemeClr val="accent2"/>
                    </a:solidFill>
                    <a:latin typeface="Avenir"/>
                    <a:ea typeface="Avenir"/>
                    <a:cs typeface="Avenir"/>
                    <a:sym typeface="Avenir"/>
                  </a:rPr>
                  <a:t>to Finish</a:t>
                </a:r>
                <a:endParaRPr sz="1800" b="1" dirty="0">
                  <a:solidFill>
                    <a:schemeClr val="accent2"/>
                  </a:solidFill>
                  <a:latin typeface="Avenir"/>
                  <a:ea typeface="Avenir"/>
                  <a:cs typeface="Avenir"/>
                  <a:sym typeface="Avenir"/>
                </a:endParaRPr>
              </a:p>
            </p:txBody>
          </p:sp>
        </p:grpSp>
        <p:grpSp>
          <p:nvGrpSpPr>
            <p:cNvPr id="32" name="Group 31">
              <a:extLst>
                <a:ext uri="{FF2B5EF4-FFF2-40B4-BE49-F238E27FC236}">
                  <a16:creationId xmlns:a16="http://schemas.microsoft.com/office/drawing/2014/main" id="{B577C2F9-2CD5-84B5-861B-C298EC0911AC}"/>
                </a:ext>
              </a:extLst>
            </p:cNvPr>
            <p:cNvGrpSpPr/>
            <p:nvPr/>
          </p:nvGrpSpPr>
          <p:grpSpPr>
            <a:xfrm>
              <a:off x="2105858" y="7551110"/>
              <a:ext cx="20525515" cy="886675"/>
              <a:chOff x="2105858" y="7551110"/>
              <a:chExt cx="20525515" cy="886675"/>
            </a:xfrm>
            <a:gradFill>
              <a:gsLst>
                <a:gs pos="18000">
                  <a:schemeClr val="accent4"/>
                </a:gs>
                <a:gs pos="0">
                  <a:schemeClr val="accent1"/>
                </a:gs>
                <a:gs pos="100000">
                  <a:schemeClr val="accent2"/>
                </a:gs>
                <a:gs pos="68000">
                  <a:schemeClr val="accent3"/>
                </a:gs>
              </a:gsLst>
              <a:lin ang="0" scaled="0"/>
            </a:gradFill>
          </p:grpSpPr>
          <p:sp>
            <p:nvSpPr>
              <p:cNvPr id="34" name="Google Shape;83;p1">
                <a:extLst>
                  <a:ext uri="{FF2B5EF4-FFF2-40B4-BE49-F238E27FC236}">
                    <a16:creationId xmlns:a16="http://schemas.microsoft.com/office/drawing/2014/main" id="{BC4FC322-3160-B572-261B-208047376C5E}"/>
                  </a:ext>
                </a:extLst>
              </p:cNvPr>
              <p:cNvSpPr/>
              <p:nvPr/>
            </p:nvSpPr>
            <p:spPr>
              <a:xfrm>
                <a:off x="2105858" y="7551110"/>
                <a:ext cx="708422" cy="833638"/>
              </a:xfrm>
              <a:custGeom>
                <a:avLst/>
                <a:gdLst/>
                <a:ahLst/>
                <a:cxnLst/>
                <a:rect l="l" t="t" r="r" b="b"/>
                <a:pathLst>
                  <a:path w="16691" h="21600" extrusionOk="0">
                    <a:moveTo>
                      <a:pt x="1016" y="20520"/>
                    </a:moveTo>
                    <a:cubicBezTo>
                      <a:pt x="1258" y="18675"/>
                      <a:pt x="2752" y="17923"/>
                      <a:pt x="4191" y="17361"/>
                    </a:cubicBezTo>
                    <a:cubicBezTo>
                      <a:pt x="5156" y="17087"/>
                      <a:pt x="6884" y="15971"/>
                      <a:pt x="6884" y="13567"/>
                    </a:cubicBezTo>
                    <a:cubicBezTo>
                      <a:pt x="6884" y="11510"/>
                      <a:pt x="6113" y="10507"/>
                      <a:pt x="5698" y="9969"/>
                    </a:cubicBezTo>
                    <a:cubicBezTo>
                      <a:pt x="5646" y="9902"/>
                      <a:pt x="5599" y="9842"/>
                      <a:pt x="5562" y="9786"/>
                    </a:cubicBezTo>
                    <a:lnTo>
                      <a:pt x="5526" y="9735"/>
                    </a:lnTo>
                    <a:cubicBezTo>
                      <a:pt x="5491" y="9662"/>
                      <a:pt x="5297" y="9177"/>
                      <a:pt x="5553" y="8011"/>
                    </a:cubicBezTo>
                    <a:cubicBezTo>
                      <a:pt x="5604" y="7777"/>
                      <a:pt x="5583" y="7531"/>
                      <a:pt x="5493" y="7312"/>
                    </a:cubicBezTo>
                    <a:cubicBezTo>
                      <a:pt x="5249" y="6721"/>
                      <a:pt x="4603" y="5151"/>
                      <a:pt x="5035" y="3988"/>
                    </a:cubicBezTo>
                    <a:cubicBezTo>
                      <a:pt x="5619" y="2411"/>
                      <a:pt x="6140" y="2099"/>
                      <a:pt x="7085" y="1642"/>
                    </a:cubicBezTo>
                    <a:cubicBezTo>
                      <a:pt x="7132" y="1619"/>
                      <a:pt x="7177" y="1592"/>
                      <a:pt x="7220" y="1562"/>
                    </a:cubicBezTo>
                    <a:cubicBezTo>
                      <a:pt x="7458" y="1393"/>
                      <a:pt x="8233" y="1080"/>
                      <a:pt x="9029" y="1080"/>
                    </a:cubicBezTo>
                    <a:cubicBezTo>
                      <a:pt x="9467" y="1080"/>
                      <a:pt x="9840" y="1172"/>
                      <a:pt x="10137" y="1353"/>
                    </a:cubicBezTo>
                    <a:cubicBezTo>
                      <a:pt x="10491" y="1569"/>
                      <a:pt x="10825" y="1968"/>
                      <a:pt x="11308" y="3213"/>
                    </a:cubicBezTo>
                    <a:cubicBezTo>
                      <a:pt x="11991" y="4974"/>
                      <a:pt x="11820" y="6477"/>
                      <a:pt x="11347" y="7186"/>
                    </a:cubicBezTo>
                    <a:cubicBezTo>
                      <a:pt x="11175" y="7442"/>
                      <a:pt x="11116" y="7769"/>
                      <a:pt x="11184" y="8078"/>
                    </a:cubicBezTo>
                    <a:cubicBezTo>
                      <a:pt x="11422" y="9164"/>
                      <a:pt x="11247" y="9602"/>
                      <a:pt x="11210" y="9679"/>
                    </a:cubicBezTo>
                    <a:cubicBezTo>
                      <a:pt x="11181" y="9712"/>
                      <a:pt x="11153" y="9748"/>
                      <a:pt x="11129" y="9786"/>
                    </a:cubicBezTo>
                    <a:cubicBezTo>
                      <a:pt x="11091" y="9842"/>
                      <a:pt x="11044" y="9902"/>
                      <a:pt x="10992" y="9969"/>
                    </a:cubicBezTo>
                    <a:cubicBezTo>
                      <a:pt x="10578" y="10507"/>
                      <a:pt x="9806" y="11510"/>
                      <a:pt x="9806" y="13567"/>
                    </a:cubicBezTo>
                    <a:cubicBezTo>
                      <a:pt x="9806" y="15972"/>
                      <a:pt x="11535" y="17087"/>
                      <a:pt x="12500" y="17361"/>
                    </a:cubicBezTo>
                    <a:cubicBezTo>
                      <a:pt x="13925" y="17916"/>
                      <a:pt x="15432" y="18665"/>
                      <a:pt x="15675" y="20520"/>
                    </a:cubicBezTo>
                    <a:lnTo>
                      <a:pt x="1016" y="20520"/>
                    </a:lnTo>
                    <a:close/>
                    <a:moveTo>
                      <a:pt x="12782" y="16326"/>
                    </a:moveTo>
                    <a:cubicBezTo>
                      <a:pt x="12782" y="16326"/>
                      <a:pt x="10788" y="15813"/>
                      <a:pt x="10788" y="13567"/>
                    </a:cubicBezTo>
                    <a:cubicBezTo>
                      <a:pt x="10788" y="11595"/>
                      <a:pt x="11607" y="10900"/>
                      <a:pt x="11923" y="10420"/>
                    </a:cubicBezTo>
                    <a:cubicBezTo>
                      <a:pt x="11923" y="10420"/>
                      <a:pt x="12573" y="9806"/>
                      <a:pt x="12138" y="7825"/>
                    </a:cubicBezTo>
                    <a:cubicBezTo>
                      <a:pt x="12863" y="6740"/>
                      <a:pt x="12999" y="4821"/>
                      <a:pt x="12211" y="2789"/>
                    </a:cubicBezTo>
                    <a:cubicBezTo>
                      <a:pt x="11716" y="1514"/>
                      <a:pt x="11279" y="815"/>
                      <a:pt x="10613" y="409"/>
                    </a:cubicBezTo>
                    <a:cubicBezTo>
                      <a:pt x="10124" y="111"/>
                      <a:pt x="9569" y="0"/>
                      <a:pt x="9029" y="0"/>
                    </a:cubicBezTo>
                    <a:cubicBezTo>
                      <a:pt x="8023" y="0"/>
                      <a:pt x="7070" y="384"/>
                      <a:pt x="6690" y="653"/>
                    </a:cubicBezTo>
                    <a:cubicBezTo>
                      <a:pt x="5576" y="1192"/>
                      <a:pt x="4828" y="1688"/>
                      <a:pt x="4126" y="3579"/>
                    </a:cubicBezTo>
                    <a:cubicBezTo>
                      <a:pt x="3556" y="5114"/>
                      <a:pt x="4241" y="6891"/>
                      <a:pt x="4598" y="7757"/>
                    </a:cubicBezTo>
                    <a:cubicBezTo>
                      <a:pt x="4163" y="9739"/>
                      <a:pt x="4767" y="10420"/>
                      <a:pt x="4767" y="10420"/>
                    </a:cubicBezTo>
                    <a:cubicBezTo>
                      <a:pt x="5083" y="10900"/>
                      <a:pt x="5903" y="11595"/>
                      <a:pt x="5903" y="13567"/>
                    </a:cubicBezTo>
                    <a:cubicBezTo>
                      <a:pt x="5903" y="15813"/>
                      <a:pt x="3909" y="16326"/>
                      <a:pt x="3909" y="16326"/>
                    </a:cubicBezTo>
                    <a:cubicBezTo>
                      <a:pt x="2642" y="16817"/>
                      <a:pt x="0" y="17821"/>
                      <a:pt x="0" y="21060"/>
                    </a:cubicBezTo>
                    <a:cubicBezTo>
                      <a:pt x="0" y="21060"/>
                      <a:pt x="0" y="21600"/>
                      <a:pt x="491" y="21600"/>
                    </a:cubicBezTo>
                    <a:lnTo>
                      <a:pt x="16200" y="21600"/>
                    </a:lnTo>
                    <a:cubicBezTo>
                      <a:pt x="16691" y="21600"/>
                      <a:pt x="16691" y="21060"/>
                      <a:pt x="16691" y="21060"/>
                    </a:cubicBezTo>
                    <a:cubicBezTo>
                      <a:pt x="16691" y="17821"/>
                      <a:pt x="14048" y="16817"/>
                      <a:pt x="12782" y="16326"/>
                    </a:cubicBezTo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38075" tIns="38075" rIns="38075" bIns="3807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999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5" name="Google Shape;84;p1">
                <a:extLst>
                  <a:ext uri="{FF2B5EF4-FFF2-40B4-BE49-F238E27FC236}">
                    <a16:creationId xmlns:a16="http://schemas.microsoft.com/office/drawing/2014/main" id="{EAC9BE6D-87C9-CC6A-E1EA-9518120BD121}"/>
                  </a:ext>
                </a:extLst>
              </p:cNvPr>
              <p:cNvSpPr/>
              <p:nvPr/>
            </p:nvSpPr>
            <p:spPr>
              <a:xfrm>
                <a:off x="6740180" y="7552180"/>
                <a:ext cx="1048454" cy="857921"/>
              </a:xfrm>
              <a:custGeom>
                <a:avLst/>
                <a:gdLst/>
                <a:ahLst/>
                <a:cxnLst/>
                <a:rect l="l" t="t" r="r" b="b"/>
                <a:pathLst>
                  <a:path w="21600" h="21600" extrusionOk="0">
                    <a:moveTo>
                      <a:pt x="4457" y="20400"/>
                    </a:moveTo>
                    <a:cubicBezTo>
                      <a:pt x="4686" y="18711"/>
                      <a:pt x="5897" y="18036"/>
                      <a:pt x="7134" y="17493"/>
                    </a:cubicBezTo>
                    <a:lnTo>
                      <a:pt x="7173" y="17477"/>
                    </a:lnTo>
                    <a:cubicBezTo>
                      <a:pt x="8055" y="17190"/>
                      <a:pt x="9626" y="16039"/>
                      <a:pt x="9626" y="13569"/>
                    </a:cubicBezTo>
                    <a:cubicBezTo>
                      <a:pt x="9626" y="11474"/>
                      <a:pt x="8932" y="10452"/>
                      <a:pt x="8558" y="9902"/>
                    </a:cubicBezTo>
                    <a:cubicBezTo>
                      <a:pt x="8484" y="9791"/>
                      <a:pt x="8394" y="9649"/>
                      <a:pt x="8414" y="9680"/>
                    </a:cubicBezTo>
                    <a:cubicBezTo>
                      <a:pt x="8384" y="9599"/>
                      <a:pt x="8237" y="9129"/>
                      <a:pt x="8449" y="8035"/>
                    </a:cubicBezTo>
                    <a:cubicBezTo>
                      <a:pt x="8549" y="7522"/>
                      <a:pt x="8380" y="7241"/>
                      <a:pt x="8380" y="7241"/>
                    </a:cubicBezTo>
                    <a:cubicBezTo>
                      <a:pt x="8112" y="6505"/>
                      <a:pt x="7614" y="5133"/>
                      <a:pt x="7988" y="4025"/>
                    </a:cubicBezTo>
                    <a:cubicBezTo>
                      <a:pt x="8490" y="2492"/>
                      <a:pt x="8935" y="2190"/>
                      <a:pt x="9741" y="1747"/>
                    </a:cubicBezTo>
                    <a:cubicBezTo>
                      <a:pt x="9788" y="1721"/>
                      <a:pt x="9834" y="1691"/>
                      <a:pt x="9877" y="1657"/>
                    </a:cubicBezTo>
                    <a:cubicBezTo>
                      <a:pt x="10029" y="1535"/>
                      <a:pt x="10674" y="1200"/>
                      <a:pt x="11403" y="1200"/>
                    </a:cubicBezTo>
                    <a:cubicBezTo>
                      <a:pt x="11768" y="1200"/>
                      <a:pt x="12075" y="1285"/>
                      <a:pt x="12318" y="1454"/>
                    </a:cubicBezTo>
                    <a:cubicBezTo>
                      <a:pt x="12610" y="1655"/>
                      <a:pt x="12890" y="2039"/>
                      <a:pt x="13313" y="3271"/>
                    </a:cubicBezTo>
                    <a:cubicBezTo>
                      <a:pt x="14101" y="5469"/>
                      <a:pt x="13602" y="6698"/>
                      <a:pt x="13350" y="7124"/>
                    </a:cubicBezTo>
                    <a:cubicBezTo>
                      <a:pt x="13183" y="7407"/>
                      <a:pt x="13126" y="7764"/>
                      <a:pt x="13191" y="8102"/>
                    </a:cubicBezTo>
                    <a:cubicBezTo>
                      <a:pt x="13386" y="9109"/>
                      <a:pt x="13260" y="9534"/>
                      <a:pt x="13227" y="9619"/>
                    </a:cubicBezTo>
                    <a:cubicBezTo>
                      <a:pt x="13219" y="9631"/>
                      <a:pt x="13101" y="9814"/>
                      <a:pt x="13041" y="9902"/>
                    </a:cubicBezTo>
                    <a:cubicBezTo>
                      <a:pt x="12668" y="10452"/>
                      <a:pt x="11973" y="11474"/>
                      <a:pt x="11973" y="13569"/>
                    </a:cubicBezTo>
                    <a:cubicBezTo>
                      <a:pt x="11973" y="16039"/>
                      <a:pt x="13545" y="17190"/>
                      <a:pt x="14427" y="17477"/>
                    </a:cubicBezTo>
                    <a:lnTo>
                      <a:pt x="14466" y="17493"/>
                    </a:lnTo>
                    <a:cubicBezTo>
                      <a:pt x="15703" y="18036"/>
                      <a:pt x="16914" y="18711"/>
                      <a:pt x="17143" y="20400"/>
                    </a:cubicBezTo>
                    <a:cubicBezTo>
                      <a:pt x="17143" y="20400"/>
                      <a:pt x="4457" y="20400"/>
                      <a:pt x="4457" y="20400"/>
                    </a:cubicBezTo>
                    <a:close/>
                    <a:moveTo>
                      <a:pt x="14715" y="16328"/>
                    </a:moveTo>
                    <a:cubicBezTo>
                      <a:pt x="14715" y="16328"/>
                      <a:pt x="12955" y="15815"/>
                      <a:pt x="12955" y="13569"/>
                    </a:cubicBezTo>
                    <a:cubicBezTo>
                      <a:pt x="12955" y="11596"/>
                      <a:pt x="13678" y="10901"/>
                      <a:pt x="13957" y="10421"/>
                    </a:cubicBezTo>
                    <a:cubicBezTo>
                      <a:pt x="13957" y="10421"/>
                      <a:pt x="14531" y="9807"/>
                      <a:pt x="14146" y="7826"/>
                    </a:cubicBezTo>
                    <a:cubicBezTo>
                      <a:pt x="14787" y="6740"/>
                      <a:pt x="14995" y="4972"/>
                      <a:pt x="14211" y="2789"/>
                    </a:cubicBezTo>
                    <a:cubicBezTo>
                      <a:pt x="13774" y="1514"/>
                      <a:pt x="13389" y="815"/>
                      <a:pt x="12801" y="409"/>
                    </a:cubicBezTo>
                    <a:cubicBezTo>
                      <a:pt x="12370" y="110"/>
                      <a:pt x="11880" y="0"/>
                      <a:pt x="11403" y="0"/>
                    </a:cubicBezTo>
                    <a:cubicBezTo>
                      <a:pt x="10516" y="0"/>
                      <a:pt x="9675" y="384"/>
                      <a:pt x="9339" y="653"/>
                    </a:cubicBezTo>
                    <a:cubicBezTo>
                      <a:pt x="8357" y="1192"/>
                      <a:pt x="7697" y="1688"/>
                      <a:pt x="7077" y="3579"/>
                    </a:cubicBezTo>
                    <a:cubicBezTo>
                      <a:pt x="6540" y="5168"/>
                      <a:pt x="7179" y="6892"/>
                      <a:pt x="7494" y="7758"/>
                    </a:cubicBezTo>
                    <a:cubicBezTo>
                      <a:pt x="7110" y="9740"/>
                      <a:pt x="7642" y="10421"/>
                      <a:pt x="7642" y="10421"/>
                    </a:cubicBezTo>
                    <a:cubicBezTo>
                      <a:pt x="7922" y="10901"/>
                      <a:pt x="8644" y="11596"/>
                      <a:pt x="8644" y="13569"/>
                    </a:cubicBezTo>
                    <a:cubicBezTo>
                      <a:pt x="8644" y="15815"/>
                      <a:pt x="6885" y="16328"/>
                      <a:pt x="6885" y="16328"/>
                    </a:cubicBezTo>
                    <a:cubicBezTo>
                      <a:pt x="5768" y="16819"/>
                      <a:pt x="3436" y="17760"/>
                      <a:pt x="3436" y="21000"/>
                    </a:cubicBezTo>
                    <a:cubicBezTo>
                      <a:pt x="3436" y="21000"/>
                      <a:pt x="3436" y="21600"/>
                      <a:pt x="3927" y="21600"/>
                    </a:cubicBezTo>
                    <a:lnTo>
                      <a:pt x="17673" y="21600"/>
                    </a:lnTo>
                    <a:cubicBezTo>
                      <a:pt x="18164" y="21600"/>
                      <a:pt x="18164" y="21000"/>
                      <a:pt x="18164" y="21000"/>
                    </a:cubicBezTo>
                    <a:cubicBezTo>
                      <a:pt x="18164" y="17760"/>
                      <a:pt x="15832" y="16819"/>
                      <a:pt x="14715" y="16328"/>
                    </a:cubicBezTo>
                    <a:moveTo>
                      <a:pt x="19516" y="15006"/>
                    </a:moveTo>
                    <a:cubicBezTo>
                      <a:pt x="19516" y="15006"/>
                      <a:pt x="18416" y="14701"/>
                      <a:pt x="18416" y="12954"/>
                    </a:cubicBezTo>
                    <a:cubicBezTo>
                      <a:pt x="18416" y="11419"/>
                      <a:pt x="18794" y="10879"/>
                      <a:pt x="19017" y="10506"/>
                    </a:cubicBezTo>
                    <a:cubicBezTo>
                      <a:pt x="19017" y="10506"/>
                      <a:pt x="19443" y="9975"/>
                      <a:pt x="19136" y="8435"/>
                    </a:cubicBezTo>
                    <a:cubicBezTo>
                      <a:pt x="19388" y="7760"/>
                      <a:pt x="19900" y="6419"/>
                      <a:pt x="19470" y="5184"/>
                    </a:cubicBezTo>
                    <a:cubicBezTo>
                      <a:pt x="18974" y="3714"/>
                      <a:pt x="18645" y="3327"/>
                      <a:pt x="17860" y="2908"/>
                    </a:cubicBezTo>
                    <a:cubicBezTo>
                      <a:pt x="17591" y="2699"/>
                      <a:pt x="16918" y="2400"/>
                      <a:pt x="16208" y="2400"/>
                    </a:cubicBezTo>
                    <a:cubicBezTo>
                      <a:pt x="15873" y="2400"/>
                      <a:pt x="15531" y="2473"/>
                      <a:pt x="15218" y="2647"/>
                    </a:cubicBezTo>
                    <a:cubicBezTo>
                      <a:pt x="15343" y="3035"/>
                      <a:pt x="15449" y="3420"/>
                      <a:pt x="15525" y="3799"/>
                    </a:cubicBezTo>
                    <a:cubicBezTo>
                      <a:pt x="15537" y="3790"/>
                      <a:pt x="15550" y="3779"/>
                      <a:pt x="15563" y="3770"/>
                    </a:cubicBezTo>
                    <a:cubicBezTo>
                      <a:pt x="15730" y="3657"/>
                      <a:pt x="15948" y="3600"/>
                      <a:pt x="16208" y="3600"/>
                    </a:cubicBezTo>
                    <a:cubicBezTo>
                      <a:pt x="16716" y="3600"/>
                      <a:pt x="17211" y="3825"/>
                      <a:pt x="17332" y="3919"/>
                    </a:cubicBezTo>
                    <a:cubicBezTo>
                      <a:pt x="17375" y="3953"/>
                      <a:pt x="17421" y="3983"/>
                      <a:pt x="17467" y="4008"/>
                    </a:cubicBezTo>
                    <a:cubicBezTo>
                      <a:pt x="17950" y="4265"/>
                      <a:pt x="18131" y="4362"/>
                      <a:pt x="18562" y="5641"/>
                    </a:cubicBezTo>
                    <a:cubicBezTo>
                      <a:pt x="18822" y="6387"/>
                      <a:pt x="18452" y="7378"/>
                      <a:pt x="18253" y="7911"/>
                    </a:cubicBezTo>
                    <a:cubicBezTo>
                      <a:pt x="18161" y="8156"/>
                      <a:pt x="18130" y="8457"/>
                      <a:pt x="18182" y="8718"/>
                    </a:cubicBezTo>
                    <a:cubicBezTo>
                      <a:pt x="18316" y="9392"/>
                      <a:pt x="18254" y="9706"/>
                      <a:pt x="18232" y="9784"/>
                    </a:cubicBezTo>
                    <a:cubicBezTo>
                      <a:pt x="18230" y="9788"/>
                      <a:pt x="18227" y="9793"/>
                      <a:pt x="18224" y="9798"/>
                    </a:cubicBezTo>
                    <a:lnTo>
                      <a:pt x="18191" y="9853"/>
                    </a:lnTo>
                    <a:cubicBezTo>
                      <a:pt x="17926" y="10290"/>
                      <a:pt x="17434" y="11106"/>
                      <a:pt x="17434" y="12954"/>
                    </a:cubicBezTo>
                    <a:cubicBezTo>
                      <a:pt x="17434" y="15019"/>
                      <a:pt x="18570" y="15933"/>
                      <a:pt x="19229" y="16155"/>
                    </a:cubicBezTo>
                    <a:cubicBezTo>
                      <a:pt x="19856" y="16429"/>
                      <a:pt x="20435" y="16859"/>
                      <a:pt x="20582" y="17999"/>
                    </a:cubicBezTo>
                    <a:lnTo>
                      <a:pt x="18459" y="18000"/>
                    </a:lnTo>
                    <a:cubicBezTo>
                      <a:pt x="18647" y="18353"/>
                      <a:pt x="18802" y="18755"/>
                      <a:pt x="18920" y="19200"/>
                    </a:cubicBezTo>
                    <a:lnTo>
                      <a:pt x="21109" y="19199"/>
                    </a:lnTo>
                    <a:cubicBezTo>
                      <a:pt x="21600" y="19199"/>
                      <a:pt x="21600" y="18599"/>
                      <a:pt x="21600" y="18599"/>
                    </a:cubicBezTo>
                    <a:cubicBezTo>
                      <a:pt x="21600" y="16199"/>
                      <a:pt x="20410" y="15388"/>
                      <a:pt x="19516" y="15006"/>
                    </a:cubicBezTo>
                    <a:moveTo>
                      <a:pt x="2371" y="16155"/>
                    </a:moveTo>
                    <a:cubicBezTo>
                      <a:pt x="3030" y="15933"/>
                      <a:pt x="4166" y="15019"/>
                      <a:pt x="4166" y="12954"/>
                    </a:cubicBezTo>
                    <a:cubicBezTo>
                      <a:pt x="4166" y="11106"/>
                      <a:pt x="3673" y="10290"/>
                      <a:pt x="3409" y="9853"/>
                    </a:cubicBezTo>
                    <a:lnTo>
                      <a:pt x="3376" y="9798"/>
                    </a:lnTo>
                    <a:cubicBezTo>
                      <a:pt x="3373" y="9793"/>
                      <a:pt x="3370" y="9788"/>
                      <a:pt x="3367" y="9784"/>
                    </a:cubicBezTo>
                    <a:cubicBezTo>
                      <a:pt x="3346" y="9706"/>
                      <a:pt x="3283" y="9392"/>
                      <a:pt x="3418" y="8718"/>
                    </a:cubicBezTo>
                    <a:cubicBezTo>
                      <a:pt x="3470" y="8457"/>
                      <a:pt x="3439" y="8156"/>
                      <a:pt x="3347" y="7911"/>
                    </a:cubicBezTo>
                    <a:cubicBezTo>
                      <a:pt x="3148" y="7378"/>
                      <a:pt x="2778" y="6387"/>
                      <a:pt x="3038" y="5641"/>
                    </a:cubicBezTo>
                    <a:cubicBezTo>
                      <a:pt x="3469" y="4362"/>
                      <a:pt x="3649" y="4265"/>
                      <a:pt x="4133" y="4008"/>
                    </a:cubicBezTo>
                    <a:cubicBezTo>
                      <a:pt x="4180" y="3983"/>
                      <a:pt x="4225" y="3953"/>
                      <a:pt x="4268" y="3919"/>
                    </a:cubicBezTo>
                    <a:cubicBezTo>
                      <a:pt x="4389" y="3825"/>
                      <a:pt x="4884" y="3600"/>
                      <a:pt x="5392" y="3600"/>
                    </a:cubicBezTo>
                    <a:cubicBezTo>
                      <a:pt x="5636" y="3600"/>
                      <a:pt x="5839" y="3655"/>
                      <a:pt x="6002" y="3755"/>
                    </a:cubicBezTo>
                    <a:cubicBezTo>
                      <a:pt x="6045" y="3548"/>
                      <a:pt x="6096" y="3341"/>
                      <a:pt x="6165" y="3134"/>
                    </a:cubicBezTo>
                    <a:cubicBezTo>
                      <a:pt x="6225" y="2950"/>
                      <a:pt x="6289" y="2793"/>
                      <a:pt x="6351" y="2630"/>
                    </a:cubicBezTo>
                    <a:cubicBezTo>
                      <a:pt x="6046" y="2468"/>
                      <a:pt x="5716" y="2400"/>
                      <a:pt x="5392" y="2400"/>
                    </a:cubicBezTo>
                    <a:cubicBezTo>
                      <a:pt x="4682" y="2400"/>
                      <a:pt x="4009" y="2699"/>
                      <a:pt x="3740" y="2908"/>
                    </a:cubicBezTo>
                    <a:cubicBezTo>
                      <a:pt x="2955" y="3327"/>
                      <a:pt x="2625" y="3714"/>
                      <a:pt x="2130" y="5184"/>
                    </a:cubicBezTo>
                    <a:cubicBezTo>
                      <a:pt x="1700" y="6419"/>
                      <a:pt x="2212" y="7760"/>
                      <a:pt x="2464" y="8435"/>
                    </a:cubicBezTo>
                    <a:cubicBezTo>
                      <a:pt x="2156" y="9975"/>
                      <a:pt x="2583" y="10506"/>
                      <a:pt x="2583" y="10506"/>
                    </a:cubicBezTo>
                    <a:cubicBezTo>
                      <a:pt x="2806" y="10879"/>
                      <a:pt x="3185" y="11419"/>
                      <a:pt x="3185" y="12954"/>
                    </a:cubicBezTo>
                    <a:cubicBezTo>
                      <a:pt x="3185" y="14701"/>
                      <a:pt x="2084" y="15006"/>
                      <a:pt x="2084" y="15006"/>
                    </a:cubicBezTo>
                    <a:cubicBezTo>
                      <a:pt x="1191" y="15388"/>
                      <a:pt x="0" y="16199"/>
                      <a:pt x="0" y="18599"/>
                    </a:cubicBezTo>
                    <a:cubicBezTo>
                      <a:pt x="0" y="18599"/>
                      <a:pt x="0" y="19199"/>
                      <a:pt x="491" y="19199"/>
                    </a:cubicBezTo>
                    <a:lnTo>
                      <a:pt x="2680" y="19200"/>
                    </a:lnTo>
                    <a:cubicBezTo>
                      <a:pt x="2798" y="18755"/>
                      <a:pt x="2952" y="18353"/>
                      <a:pt x="3141" y="18000"/>
                    </a:cubicBezTo>
                    <a:lnTo>
                      <a:pt x="1018" y="17999"/>
                    </a:lnTo>
                    <a:cubicBezTo>
                      <a:pt x="1165" y="16859"/>
                      <a:pt x="1744" y="16429"/>
                      <a:pt x="2371" y="16155"/>
                    </a:cubicBezTo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38075" tIns="38075" rIns="38075" bIns="3807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999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6" name="Google Shape;85;p1">
                <a:extLst>
                  <a:ext uri="{FF2B5EF4-FFF2-40B4-BE49-F238E27FC236}">
                    <a16:creationId xmlns:a16="http://schemas.microsoft.com/office/drawing/2014/main" id="{121C198E-5F66-2E3E-BCE0-21CF515661B9}"/>
                  </a:ext>
                </a:extLst>
              </p:cNvPr>
              <p:cNvSpPr/>
              <p:nvPr/>
            </p:nvSpPr>
            <p:spPr>
              <a:xfrm>
                <a:off x="21938675" y="7591154"/>
                <a:ext cx="692698" cy="846631"/>
              </a:xfrm>
              <a:custGeom>
                <a:avLst/>
                <a:gdLst/>
                <a:ahLst/>
                <a:cxnLst/>
                <a:rect l="l" t="t" r="r" b="b"/>
                <a:pathLst>
                  <a:path w="21600" h="21600" extrusionOk="0">
                    <a:moveTo>
                      <a:pt x="14400" y="13745"/>
                    </a:moveTo>
                    <a:lnTo>
                      <a:pt x="3600" y="13745"/>
                    </a:lnTo>
                    <a:cubicBezTo>
                      <a:pt x="3269" y="13745"/>
                      <a:pt x="3000" y="13966"/>
                      <a:pt x="3000" y="14236"/>
                    </a:cubicBezTo>
                    <a:cubicBezTo>
                      <a:pt x="3000" y="14508"/>
                      <a:pt x="3269" y="14727"/>
                      <a:pt x="3600" y="14727"/>
                    </a:cubicBezTo>
                    <a:lnTo>
                      <a:pt x="14400" y="14727"/>
                    </a:lnTo>
                    <a:cubicBezTo>
                      <a:pt x="14731" y="14727"/>
                      <a:pt x="15000" y="14508"/>
                      <a:pt x="15000" y="14236"/>
                    </a:cubicBezTo>
                    <a:cubicBezTo>
                      <a:pt x="15000" y="13966"/>
                      <a:pt x="14731" y="13745"/>
                      <a:pt x="14400" y="13745"/>
                    </a:cubicBezTo>
                    <a:moveTo>
                      <a:pt x="3000" y="11291"/>
                    </a:moveTo>
                    <a:cubicBezTo>
                      <a:pt x="3000" y="11562"/>
                      <a:pt x="3269" y="11782"/>
                      <a:pt x="3600" y="11782"/>
                    </a:cubicBezTo>
                    <a:lnTo>
                      <a:pt x="18000" y="11782"/>
                    </a:lnTo>
                    <a:cubicBezTo>
                      <a:pt x="18331" y="11782"/>
                      <a:pt x="18600" y="11562"/>
                      <a:pt x="18600" y="11291"/>
                    </a:cubicBezTo>
                    <a:cubicBezTo>
                      <a:pt x="18600" y="11020"/>
                      <a:pt x="18331" y="10800"/>
                      <a:pt x="18000" y="10800"/>
                    </a:cubicBezTo>
                    <a:lnTo>
                      <a:pt x="3600" y="10800"/>
                    </a:lnTo>
                    <a:cubicBezTo>
                      <a:pt x="3269" y="10800"/>
                      <a:pt x="3000" y="11020"/>
                      <a:pt x="3000" y="11291"/>
                    </a:cubicBezTo>
                    <a:moveTo>
                      <a:pt x="20400" y="20618"/>
                    </a:moveTo>
                    <a:lnTo>
                      <a:pt x="6600" y="20618"/>
                    </a:lnTo>
                    <a:lnTo>
                      <a:pt x="1200" y="16200"/>
                    </a:lnTo>
                    <a:lnTo>
                      <a:pt x="1200" y="2945"/>
                    </a:lnTo>
                    <a:lnTo>
                      <a:pt x="4200" y="2945"/>
                    </a:lnTo>
                    <a:lnTo>
                      <a:pt x="4200" y="4418"/>
                    </a:lnTo>
                    <a:cubicBezTo>
                      <a:pt x="4200" y="4690"/>
                      <a:pt x="4469" y="4909"/>
                      <a:pt x="4800" y="4909"/>
                    </a:cubicBezTo>
                    <a:cubicBezTo>
                      <a:pt x="5131" y="4909"/>
                      <a:pt x="5400" y="4690"/>
                      <a:pt x="5400" y="4418"/>
                    </a:cubicBezTo>
                    <a:lnTo>
                      <a:pt x="5400" y="2945"/>
                    </a:lnTo>
                    <a:lnTo>
                      <a:pt x="6600" y="2945"/>
                    </a:lnTo>
                    <a:lnTo>
                      <a:pt x="6600" y="4418"/>
                    </a:lnTo>
                    <a:cubicBezTo>
                      <a:pt x="6600" y="4690"/>
                      <a:pt x="6869" y="4909"/>
                      <a:pt x="7200" y="4909"/>
                    </a:cubicBezTo>
                    <a:cubicBezTo>
                      <a:pt x="7531" y="4909"/>
                      <a:pt x="7800" y="4690"/>
                      <a:pt x="7800" y="4418"/>
                    </a:cubicBezTo>
                    <a:lnTo>
                      <a:pt x="7800" y="2945"/>
                    </a:lnTo>
                    <a:lnTo>
                      <a:pt x="9000" y="2945"/>
                    </a:lnTo>
                    <a:lnTo>
                      <a:pt x="9000" y="4418"/>
                    </a:lnTo>
                    <a:cubicBezTo>
                      <a:pt x="9000" y="4690"/>
                      <a:pt x="9269" y="4909"/>
                      <a:pt x="9600" y="4909"/>
                    </a:cubicBezTo>
                    <a:cubicBezTo>
                      <a:pt x="9931" y="4909"/>
                      <a:pt x="10200" y="4690"/>
                      <a:pt x="10200" y="4418"/>
                    </a:cubicBezTo>
                    <a:lnTo>
                      <a:pt x="10200" y="2945"/>
                    </a:lnTo>
                    <a:lnTo>
                      <a:pt x="11400" y="2945"/>
                    </a:lnTo>
                    <a:lnTo>
                      <a:pt x="11400" y="4418"/>
                    </a:lnTo>
                    <a:cubicBezTo>
                      <a:pt x="11400" y="4690"/>
                      <a:pt x="11669" y="4909"/>
                      <a:pt x="12000" y="4909"/>
                    </a:cubicBezTo>
                    <a:cubicBezTo>
                      <a:pt x="12331" y="4909"/>
                      <a:pt x="12600" y="4690"/>
                      <a:pt x="12600" y="4418"/>
                    </a:cubicBezTo>
                    <a:lnTo>
                      <a:pt x="12600" y="2945"/>
                    </a:lnTo>
                    <a:lnTo>
                      <a:pt x="13800" y="2945"/>
                    </a:lnTo>
                    <a:lnTo>
                      <a:pt x="13800" y="4418"/>
                    </a:lnTo>
                    <a:cubicBezTo>
                      <a:pt x="13800" y="4690"/>
                      <a:pt x="14069" y="4909"/>
                      <a:pt x="14400" y="4909"/>
                    </a:cubicBezTo>
                    <a:cubicBezTo>
                      <a:pt x="14731" y="4909"/>
                      <a:pt x="15000" y="4690"/>
                      <a:pt x="15000" y="4418"/>
                    </a:cubicBezTo>
                    <a:lnTo>
                      <a:pt x="15000" y="2945"/>
                    </a:lnTo>
                    <a:lnTo>
                      <a:pt x="16200" y="2945"/>
                    </a:lnTo>
                    <a:lnTo>
                      <a:pt x="16200" y="4418"/>
                    </a:lnTo>
                    <a:cubicBezTo>
                      <a:pt x="16200" y="4690"/>
                      <a:pt x="16469" y="4909"/>
                      <a:pt x="16800" y="4909"/>
                    </a:cubicBezTo>
                    <a:cubicBezTo>
                      <a:pt x="17131" y="4909"/>
                      <a:pt x="17400" y="4690"/>
                      <a:pt x="17400" y="4418"/>
                    </a:cubicBezTo>
                    <a:lnTo>
                      <a:pt x="17400" y="2945"/>
                    </a:lnTo>
                    <a:lnTo>
                      <a:pt x="20400" y="2945"/>
                    </a:lnTo>
                    <a:cubicBezTo>
                      <a:pt x="20400" y="2945"/>
                      <a:pt x="20400" y="20618"/>
                      <a:pt x="20400" y="20618"/>
                    </a:cubicBezTo>
                    <a:close/>
                    <a:moveTo>
                      <a:pt x="1200" y="20618"/>
                    </a:moveTo>
                    <a:lnTo>
                      <a:pt x="1200" y="17673"/>
                    </a:lnTo>
                    <a:lnTo>
                      <a:pt x="4800" y="20618"/>
                    </a:lnTo>
                    <a:cubicBezTo>
                      <a:pt x="4800" y="20618"/>
                      <a:pt x="1200" y="20618"/>
                      <a:pt x="1200" y="20618"/>
                    </a:cubicBezTo>
                    <a:close/>
                    <a:moveTo>
                      <a:pt x="20400" y="1964"/>
                    </a:moveTo>
                    <a:lnTo>
                      <a:pt x="17400" y="1964"/>
                    </a:lnTo>
                    <a:lnTo>
                      <a:pt x="17400" y="491"/>
                    </a:lnTo>
                    <a:cubicBezTo>
                      <a:pt x="17400" y="220"/>
                      <a:pt x="17131" y="0"/>
                      <a:pt x="16800" y="0"/>
                    </a:cubicBezTo>
                    <a:cubicBezTo>
                      <a:pt x="16469" y="0"/>
                      <a:pt x="16200" y="220"/>
                      <a:pt x="16200" y="491"/>
                    </a:cubicBezTo>
                    <a:lnTo>
                      <a:pt x="16200" y="1964"/>
                    </a:lnTo>
                    <a:lnTo>
                      <a:pt x="15000" y="1964"/>
                    </a:lnTo>
                    <a:lnTo>
                      <a:pt x="15000" y="491"/>
                    </a:lnTo>
                    <a:cubicBezTo>
                      <a:pt x="15000" y="220"/>
                      <a:pt x="14731" y="0"/>
                      <a:pt x="14400" y="0"/>
                    </a:cubicBezTo>
                    <a:cubicBezTo>
                      <a:pt x="14069" y="0"/>
                      <a:pt x="13800" y="220"/>
                      <a:pt x="13800" y="491"/>
                    </a:cubicBezTo>
                    <a:lnTo>
                      <a:pt x="13800" y="1964"/>
                    </a:lnTo>
                    <a:lnTo>
                      <a:pt x="12600" y="1964"/>
                    </a:lnTo>
                    <a:lnTo>
                      <a:pt x="12600" y="491"/>
                    </a:lnTo>
                    <a:cubicBezTo>
                      <a:pt x="12600" y="220"/>
                      <a:pt x="12331" y="0"/>
                      <a:pt x="12000" y="0"/>
                    </a:cubicBezTo>
                    <a:cubicBezTo>
                      <a:pt x="11669" y="0"/>
                      <a:pt x="11400" y="220"/>
                      <a:pt x="11400" y="491"/>
                    </a:cubicBezTo>
                    <a:lnTo>
                      <a:pt x="11400" y="1964"/>
                    </a:lnTo>
                    <a:lnTo>
                      <a:pt x="10200" y="1964"/>
                    </a:lnTo>
                    <a:lnTo>
                      <a:pt x="10200" y="491"/>
                    </a:lnTo>
                    <a:cubicBezTo>
                      <a:pt x="10200" y="220"/>
                      <a:pt x="9931" y="0"/>
                      <a:pt x="9600" y="0"/>
                    </a:cubicBezTo>
                    <a:cubicBezTo>
                      <a:pt x="9269" y="0"/>
                      <a:pt x="9000" y="220"/>
                      <a:pt x="9000" y="491"/>
                    </a:cubicBezTo>
                    <a:lnTo>
                      <a:pt x="9000" y="1964"/>
                    </a:lnTo>
                    <a:lnTo>
                      <a:pt x="7800" y="1964"/>
                    </a:lnTo>
                    <a:lnTo>
                      <a:pt x="7800" y="491"/>
                    </a:lnTo>
                    <a:cubicBezTo>
                      <a:pt x="7800" y="220"/>
                      <a:pt x="7531" y="0"/>
                      <a:pt x="7200" y="0"/>
                    </a:cubicBezTo>
                    <a:cubicBezTo>
                      <a:pt x="6869" y="0"/>
                      <a:pt x="6600" y="220"/>
                      <a:pt x="6600" y="491"/>
                    </a:cubicBezTo>
                    <a:lnTo>
                      <a:pt x="6600" y="1964"/>
                    </a:lnTo>
                    <a:lnTo>
                      <a:pt x="5400" y="1964"/>
                    </a:lnTo>
                    <a:lnTo>
                      <a:pt x="5400" y="491"/>
                    </a:lnTo>
                    <a:cubicBezTo>
                      <a:pt x="5400" y="220"/>
                      <a:pt x="5131" y="0"/>
                      <a:pt x="4800" y="0"/>
                    </a:cubicBezTo>
                    <a:cubicBezTo>
                      <a:pt x="4469" y="0"/>
                      <a:pt x="4200" y="220"/>
                      <a:pt x="4200" y="491"/>
                    </a:cubicBezTo>
                    <a:lnTo>
                      <a:pt x="4200" y="1964"/>
                    </a:lnTo>
                    <a:lnTo>
                      <a:pt x="1200" y="1964"/>
                    </a:lnTo>
                    <a:cubicBezTo>
                      <a:pt x="538" y="1964"/>
                      <a:pt x="0" y="2404"/>
                      <a:pt x="0" y="2945"/>
                    </a:cubicBezTo>
                    <a:lnTo>
                      <a:pt x="0" y="20618"/>
                    </a:lnTo>
                    <a:cubicBezTo>
                      <a:pt x="0" y="21161"/>
                      <a:pt x="538" y="21600"/>
                      <a:pt x="1200" y="21600"/>
                    </a:cubicBezTo>
                    <a:lnTo>
                      <a:pt x="20400" y="21600"/>
                    </a:lnTo>
                    <a:cubicBezTo>
                      <a:pt x="21062" y="21600"/>
                      <a:pt x="21600" y="21161"/>
                      <a:pt x="21600" y="20618"/>
                    </a:cubicBezTo>
                    <a:lnTo>
                      <a:pt x="21600" y="2945"/>
                    </a:lnTo>
                    <a:cubicBezTo>
                      <a:pt x="21600" y="2404"/>
                      <a:pt x="21062" y="1964"/>
                      <a:pt x="20400" y="1964"/>
                    </a:cubicBezTo>
                    <a:moveTo>
                      <a:pt x="3600" y="8836"/>
                    </a:moveTo>
                    <a:lnTo>
                      <a:pt x="10800" y="8836"/>
                    </a:lnTo>
                    <a:cubicBezTo>
                      <a:pt x="11131" y="8836"/>
                      <a:pt x="11400" y="8617"/>
                      <a:pt x="11400" y="8345"/>
                    </a:cubicBezTo>
                    <a:cubicBezTo>
                      <a:pt x="11400" y="8075"/>
                      <a:pt x="11131" y="7855"/>
                      <a:pt x="10800" y="7855"/>
                    </a:cubicBezTo>
                    <a:lnTo>
                      <a:pt x="3600" y="7855"/>
                    </a:lnTo>
                    <a:cubicBezTo>
                      <a:pt x="3269" y="7855"/>
                      <a:pt x="3000" y="8075"/>
                      <a:pt x="3000" y="8345"/>
                    </a:cubicBezTo>
                    <a:cubicBezTo>
                      <a:pt x="3000" y="8617"/>
                      <a:pt x="3269" y="8836"/>
                      <a:pt x="3600" y="8836"/>
                    </a:cubicBezTo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38075" tIns="38075" rIns="38075" bIns="3807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999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7" name="Google Shape;90;p1">
                <a:extLst>
                  <a:ext uri="{FF2B5EF4-FFF2-40B4-BE49-F238E27FC236}">
                    <a16:creationId xmlns:a16="http://schemas.microsoft.com/office/drawing/2014/main" id="{3FB1FB63-A2D2-A737-4549-577D66D39CE4}"/>
                  </a:ext>
                </a:extLst>
              </p:cNvPr>
              <p:cNvSpPr/>
              <p:nvPr/>
            </p:nvSpPr>
            <p:spPr>
              <a:xfrm>
                <a:off x="11732870" y="7605263"/>
                <a:ext cx="909807" cy="827100"/>
              </a:xfrm>
              <a:custGeom>
                <a:avLst/>
                <a:gdLst/>
                <a:ahLst/>
                <a:cxnLst/>
                <a:rect l="l" t="t" r="r" b="b"/>
                <a:pathLst>
                  <a:path w="21600" h="21600" extrusionOk="0">
                    <a:moveTo>
                      <a:pt x="7855" y="18900"/>
                    </a:moveTo>
                    <a:cubicBezTo>
                      <a:pt x="7279" y="18900"/>
                      <a:pt x="6684" y="18827"/>
                      <a:pt x="6086" y="18683"/>
                    </a:cubicBezTo>
                    <a:cubicBezTo>
                      <a:pt x="6017" y="18666"/>
                      <a:pt x="5946" y="18658"/>
                      <a:pt x="5876" y="18658"/>
                    </a:cubicBezTo>
                    <a:cubicBezTo>
                      <a:pt x="5756" y="18658"/>
                      <a:pt x="5636" y="18682"/>
                      <a:pt x="5523" y="18729"/>
                    </a:cubicBezTo>
                    <a:lnTo>
                      <a:pt x="2957" y="19815"/>
                    </a:lnTo>
                    <a:lnTo>
                      <a:pt x="3365" y="18243"/>
                    </a:lnTo>
                    <a:cubicBezTo>
                      <a:pt x="3474" y="17827"/>
                      <a:pt x="3345" y="17380"/>
                      <a:pt x="3039" y="17108"/>
                    </a:cubicBezTo>
                    <a:cubicBezTo>
                      <a:pt x="1712" y="15926"/>
                      <a:pt x="982" y="14358"/>
                      <a:pt x="982" y="12690"/>
                    </a:cubicBezTo>
                    <a:cubicBezTo>
                      <a:pt x="982" y="9266"/>
                      <a:pt x="4065" y="6480"/>
                      <a:pt x="7855" y="6480"/>
                    </a:cubicBezTo>
                    <a:cubicBezTo>
                      <a:pt x="11644" y="6480"/>
                      <a:pt x="14727" y="9266"/>
                      <a:pt x="14727" y="12690"/>
                    </a:cubicBezTo>
                    <a:cubicBezTo>
                      <a:pt x="14727" y="16114"/>
                      <a:pt x="11644" y="18900"/>
                      <a:pt x="7855" y="18900"/>
                    </a:cubicBezTo>
                    <a:moveTo>
                      <a:pt x="7855" y="5400"/>
                    </a:moveTo>
                    <a:cubicBezTo>
                      <a:pt x="3517" y="5400"/>
                      <a:pt x="0" y="8664"/>
                      <a:pt x="0" y="12690"/>
                    </a:cubicBezTo>
                    <a:cubicBezTo>
                      <a:pt x="0" y="14758"/>
                      <a:pt x="932" y="16620"/>
                      <a:pt x="2422" y="17947"/>
                    </a:cubicBezTo>
                    <a:lnTo>
                      <a:pt x="1473" y="21600"/>
                    </a:lnTo>
                    <a:lnTo>
                      <a:pt x="5876" y="19738"/>
                    </a:lnTo>
                    <a:cubicBezTo>
                      <a:pt x="6509" y="19891"/>
                      <a:pt x="7169" y="19980"/>
                      <a:pt x="7855" y="19980"/>
                    </a:cubicBezTo>
                    <a:cubicBezTo>
                      <a:pt x="12192" y="19980"/>
                      <a:pt x="15709" y="16716"/>
                      <a:pt x="15709" y="12690"/>
                    </a:cubicBezTo>
                    <a:cubicBezTo>
                      <a:pt x="15709" y="8664"/>
                      <a:pt x="12192" y="5400"/>
                      <a:pt x="7855" y="5400"/>
                    </a:cubicBezTo>
                    <a:moveTo>
                      <a:pt x="21600" y="7290"/>
                    </a:moveTo>
                    <a:cubicBezTo>
                      <a:pt x="21600" y="3264"/>
                      <a:pt x="18084" y="0"/>
                      <a:pt x="13745" y="0"/>
                    </a:cubicBezTo>
                    <a:cubicBezTo>
                      <a:pt x="10506" y="0"/>
                      <a:pt x="7725" y="1821"/>
                      <a:pt x="6525" y="4422"/>
                    </a:cubicBezTo>
                    <a:cubicBezTo>
                      <a:pt x="6912" y="4367"/>
                      <a:pt x="7306" y="4332"/>
                      <a:pt x="7708" y="4326"/>
                    </a:cubicBezTo>
                    <a:cubicBezTo>
                      <a:pt x="8875" y="2394"/>
                      <a:pt x="11143" y="1080"/>
                      <a:pt x="13745" y="1080"/>
                    </a:cubicBezTo>
                    <a:cubicBezTo>
                      <a:pt x="17535" y="1080"/>
                      <a:pt x="20618" y="3866"/>
                      <a:pt x="20618" y="7290"/>
                    </a:cubicBezTo>
                    <a:cubicBezTo>
                      <a:pt x="20618" y="8958"/>
                      <a:pt x="19888" y="10526"/>
                      <a:pt x="18561" y="11707"/>
                    </a:cubicBezTo>
                    <a:cubicBezTo>
                      <a:pt x="18255" y="11980"/>
                      <a:pt x="18126" y="12428"/>
                      <a:pt x="18234" y="12843"/>
                    </a:cubicBezTo>
                    <a:lnTo>
                      <a:pt x="18643" y="14415"/>
                    </a:lnTo>
                    <a:lnTo>
                      <a:pt x="16613" y="13556"/>
                    </a:lnTo>
                    <a:cubicBezTo>
                      <a:pt x="16573" y="13922"/>
                      <a:pt x="16500" y="14278"/>
                      <a:pt x="16411" y="14628"/>
                    </a:cubicBezTo>
                    <a:lnTo>
                      <a:pt x="20127" y="16200"/>
                    </a:lnTo>
                    <a:lnTo>
                      <a:pt x="19178" y="12547"/>
                    </a:lnTo>
                    <a:cubicBezTo>
                      <a:pt x="20669" y="11220"/>
                      <a:pt x="21600" y="9358"/>
                      <a:pt x="21600" y="7290"/>
                    </a:cubicBezTo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38075" tIns="38075" rIns="38075" bIns="3807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999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8" name="Google Shape;174;p3">
                <a:extLst>
                  <a:ext uri="{FF2B5EF4-FFF2-40B4-BE49-F238E27FC236}">
                    <a16:creationId xmlns:a16="http://schemas.microsoft.com/office/drawing/2014/main" id="{A0DCE7C0-DE01-9103-AA38-C03555D5CC69}"/>
                  </a:ext>
                </a:extLst>
              </p:cNvPr>
              <p:cNvSpPr/>
              <p:nvPr/>
            </p:nvSpPr>
            <p:spPr>
              <a:xfrm>
                <a:off x="16826371" y="7579199"/>
                <a:ext cx="836391" cy="836391"/>
              </a:xfrm>
              <a:custGeom>
                <a:avLst/>
                <a:gdLst/>
                <a:ahLst/>
                <a:cxnLst/>
                <a:rect l="l" t="t" r="r" b="b"/>
                <a:pathLst>
                  <a:path w="21600" h="21600" extrusionOk="0">
                    <a:moveTo>
                      <a:pt x="19636" y="1964"/>
                    </a:moveTo>
                    <a:lnTo>
                      <a:pt x="10800" y="1964"/>
                    </a:lnTo>
                    <a:cubicBezTo>
                      <a:pt x="8836" y="1964"/>
                      <a:pt x="8836" y="0"/>
                      <a:pt x="6873" y="0"/>
                    </a:cubicBezTo>
                    <a:lnTo>
                      <a:pt x="1964" y="0"/>
                    </a:lnTo>
                    <a:cubicBezTo>
                      <a:pt x="879" y="0"/>
                      <a:pt x="0" y="879"/>
                      <a:pt x="0" y="1964"/>
                    </a:cubicBezTo>
                    <a:lnTo>
                      <a:pt x="0" y="15709"/>
                    </a:lnTo>
                    <a:cubicBezTo>
                      <a:pt x="0" y="16794"/>
                      <a:pt x="879" y="17673"/>
                      <a:pt x="1964" y="17673"/>
                    </a:cubicBezTo>
                    <a:lnTo>
                      <a:pt x="6599" y="17673"/>
                    </a:lnTo>
                    <a:cubicBezTo>
                      <a:pt x="6257" y="17372"/>
                      <a:pt x="5941" y="17046"/>
                      <a:pt x="5656" y="16691"/>
                    </a:cubicBezTo>
                    <a:lnTo>
                      <a:pt x="1964" y="16691"/>
                    </a:lnTo>
                    <a:cubicBezTo>
                      <a:pt x="1422" y="16691"/>
                      <a:pt x="982" y="16252"/>
                      <a:pt x="982" y="15709"/>
                    </a:cubicBezTo>
                    <a:lnTo>
                      <a:pt x="982" y="5891"/>
                    </a:lnTo>
                    <a:lnTo>
                      <a:pt x="6599" y="5891"/>
                    </a:lnTo>
                    <a:cubicBezTo>
                      <a:pt x="7023" y="5517"/>
                      <a:pt x="7484" y="5185"/>
                      <a:pt x="7982" y="4909"/>
                    </a:cubicBezTo>
                    <a:lnTo>
                      <a:pt x="982" y="4909"/>
                    </a:lnTo>
                    <a:lnTo>
                      <a:pt x="982" y="1964"/>
                    </a:lnTo>
                    <a:cubicBezTo>
                      <a:pt x="982" y="1422"/>
                      <a:pt x="1422" y="982"/>
                      <a:pt x="1964" y="982"/>
                    </a:cubicBezTo>
                    <a:lnTo>
                      <a:pt x="6873" y="982"/>
                    </a:lnTo>
                    <a:cubicBezTo>
                      <a:pt x="8345" y="982"/>
                      <a:pt x="8345" y="2946"/>
                      <a:pt x="10800" y="2946"/>
                    </a:cubicBezTo>
                    <a:lnTo>
                      <a:pt x="19636" y="2946"/>
                    </a:lnTo>
                    <a:cubicBezTo>
                      <a:pt x="20178" y="2946"/>
                      <a:pt x="20618" y="3385"/>
                      <a:pt x="20618" y="3927"/>
                    </a:cubicBezTo>
                    <a:lnTo>
                      <a:pt x="20618" y="4909"/>
                    </a:lnTo>
                    <a:lnTo>
                      <a:pt x="15582" y="4909"/>
                    </a:lnTo>
                    <a:cubicBezTo>
                      <a:pt x="16080" y="5185"/>
                      <a:pt x="16541" y="5517"/>
                      <a:pt x="16965" y="5891"/>
                    </a:cubicBezTo>
                    <a:lnTo>
                      <a:pt x="20618" y="5891"/>
                    </a:lnTo>
                    <a:lnTo>
                      <a:pt x="20618" y="15709"/>
                    </a:lnTo>
                    <a:cubicBezTo>
                      <a:pt x="20618" y="16252"/>
                      <a:pt x="20178" y="16691"/>
                      <a:pt x="19636" y="16691"/>
                    </a:cubicBezTo>
                    <a:lnTo>
                      <a:pt x="18766" y="16691"/>
                    </a:lnTo>
                    <a:lnTo>
                      <a:pt x="19738" y="17663"/>
                    </a:lnTo>
                    <a:cubicBezTo>
                      <a:pt x="20774" y="17609"/>
                      <a:pt x="21600" y="16759"/>
                      <a:pt x="21600" y="15709"/>
                    </a:cubicBezTo>
                    <a:lnTo>
                      <a:pt x="21600" y="3927"/>
                    </a:lnTo>
                    <a:cubicBezTo>
                      <a:pt x="21600" y="2843"/>
                      <a:pt x="20721" y="1964"/>
                      <a:pt x="19636" y="1964"/>
                    </a:cubicBezTo>
                    <a:moveTo>
                      <a:pt x="11782" y="17673"/>
                    </a:moveTo>
                    <a:cubicBezTo>
                      <a:pt x="8529" y="17673"/>
                      <a:pt x="5891" y="15036"/>
                      <a:pt x="5891" y="11782"/>
                    </a:cubicBezTo>
                    <a:cubicBezTo>
                      <a:pt x="5891" y="8529"/>
                      <a:pt x="8529" y="5891"/>
                      <a:pt x="11782" y="5891"/>
                    </a:cubicBezTo>
                    <a:cubicBezTo>
                      <a:pt x="15035" y="5891"/>
                      <a:pt x="17673" y="8529"/>
                      <a:pt x="17673" y="11782"/>
                    </a:cubicBezTo>
                    <a:cubicBezTo>
                      <a:pt x="17673" y="15036"/>
                      <a:pt x="15035" y="17673"/>
                      <a:pt x="11782" y="17673"/>
                    </a:cubicBezTo>
                    <a:moveTo>
                      <a:pt x="16972" y="16278"/>
                    </a:moveTo>
                    <a:cubicBezTo>
                      <a:pt x="18018" y="15072"/>
                      <a:pt x="18655" y="13503"/>
                      <a:pt x="18655" y="11782"/>
                    </a:cubicBezTo>
                    <a:cubicBezTo>
                      <a:pt x="18655" y="7987"/>
                      <a:pt x="15578" y="4910"/>
                      <a:pt x="11782" y="4910"/>
                    </a:cubicBezTo>
                    <a:cubicBezTo>
                      <a:pt x="7986" y="4910"/>
                      <a:pt x="4909" y="7987"/>
                      <a:pt x="4909" y="11782"/>
                    </a:cubicBezTo>
                    <a:cubicBezTo>
                      <a:pt x="4909" y="15578"/>
                      <a:pt x="7986" y="18655"/>
                      <a:pt x="11782" y="18655"/>
                    </a:cubicBezTo>
                    <a:cubicBezTo>
                      <a:pt x="13503" y="18655"/>
                      <a:pt x="15072" y="18017"/>
                      <a:pt x="16278" y="16972"/>
                    </a:cubicBezTo>
                    <a:lnTo>
                      <a:pt x="16972" y="17666"/>
                    </a:lnTo>
                    <a:cubicBezTo>
                      <a:pt x="16969" y="17668"/>
                      <a:pt x="16967" y="17671"/>
                      <a:pt x="16965" y="17673"/>
                    </a:cubicBezTo>
                    <a:lnTo>
                      <a:pt x="16979" y="17673"/>
                    </a:lnTo>
                    <a:lnTo>
                      <a:pt x="20762" y="21457"/>
                    </a:lnTo>
                    <a:cubicBezTo>
                      <a:pt x="20851" y="21546"/>
                      <a:pt x="20974" y="21600"/>
                      <a:pt x="21109" y="21600"/>
                    </a:cubicBezTo>
                    <a:cubicBezTo>
                      <a:pt x="21380" y="21600"/>
                      <a:pt x="21600" y="21381"/>
                      <a:pt x="21600" y="21109"/>
                    </a:cubicBezTo>
                    <a:cubicBezTo>
                      <a:pt x="21600" y="20974"/>
                      <a:pt x="21545" y="20851"/>
                      <a:pt x="21456" y="20762"/>
                    </a:cubicBezTo>
                    <a:cubicBezTo>
                      <a:pt x="21456" y="20762"/>
                      <a:pt x="16972" y="16278"/>
                      <a:pt x="16972" y="16278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38075" tIns="38075" rIns="38075" bIns="3807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999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81" name="Group 80">
            <a:extLst>
              <a:ext uri="{FF2B5EF4-FFF2-40B4-BE49-F238E27FC236}">
                <a16:creationId xmlns:a16="http://schemas.microsoft.com/office/drawing/2014/main" id="{FEEA67A1-A3FA-7A1E-C4E0-ACC291066D25}"/>
              </a:ext>
            </a:extLst>
          </p:cNvPr>
          <p:cNvGrpSpPr/>
          <p:nvPr/>
        </p:nvGrpSpPr>
        <p:grpSpPr>
          <a:xfrm>
            <a:off x="3851338" y="10812088"/>
            <a:ext cx="16429651" cy="1178143"/>
            <a:chOff x="3851338" y="10812088"/>
            <a:chExt cx="16429651" cy="1178143"/>
          </a:xfrm>
        </p:grpSpPr>
        <p:sp>
          <p:nvSpPr>
            <p:cNvPr id="91" name="Shape 2526">
              <a:extLst>
                <a:ext uri="{FF2B5EF4-FFF2-40B4-BE49-F238E27FC236}">
                  <a16:creationId xmlns:a16="http://schemas.microsoft.com/office/drawing/2014/main" id="{778CC1D8-3F40-07C2-93C4-9834C731D16A}"/>
                </a:ext>
              </a:extLst>
            </p:cNvPr>
            <p:cNvSpPr/>
            <p:nvPr/>
          </p:nvSpPr>
          <p:spPr>
            <a:xfrm>
              <a:off x="14335510" y="11107389"/>
              <a:ext cx="558654" cy="5586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20618"/>
                  </a:moveTo>
                  <a:cubicBezTo>
                    <a:pt x="5377" y="20618"/>
                    <a:pt x="982" y="16223"/>
                    <a:pt x="982" y="10800"/>
                  </a:cubicBezTo>
                  <a:cubicBezTo>
                    <a:pt x="982" y="5377"/>
                    <a:pt x="5377" y="982"/>
                    <a:pt x="10800" y="982"/>
                  </a:cubicBezTo>
                  <a:cubicBezTo>
                    <a:pt x="16223" y="982"/>
                    <a:pt x="20618" y="5377"/>
                    <a:pt x="20618" y="10800"/>
                  </a:cubicBezTo>
                  <a:cubicBezTo>
                    <a:pt x="20618" y="16223"/>
                    <a:pt x="16223" y="20618"/>
                    <a:pt x="10800" y="20618"/>
                  </a:cubicBezTo>
                  <a:moveTo>
                    <a:pt x="10800" y="0"/>
                  </a:moveTo>
                  <a:cubicBezTo>
                    <a:pt x="4836" y="0"/>
                    <a:pt x="0" y="4836"/>
                    <a:pt x="0" y="10800"/>
                  </a:cubicBezTo>
                  <a:cubicBezTo>
                    <a:pt x="0" y="16765"/>
                    <a:pt x="4836" y="21600"/>
                    <a:pt x="10800" y="21600"/>
                  </a:cubicBezTo>
                  <a:cubicBezTo>
                    <a:pt x="16764" y="21600"/>
                    <a:pt x="21600" y="16765"/>
                    <a:pt x="21600" y="10800"/>
                  </a:cubicBezTo>
                  <a:cubicBezTo>
                    <a:pt x="21600" y="4836"/>
                    <a:pt x="16764" y="0"/>
                    <a:pt x="10800" y="0"/>
                  </a:cubicBezTo>
                  <a:moveTo>
                    <a:pt x="14236" y="16752"/>
                  </a:moveTo>
                  <a:cubicBezTo>
                    <a:pt x="14001" y="16887"/>
                    <a:pt x="13921" y="17188"/>
                    <a:pt x="14057" y="17422"/>
                  </a:cubicBezTo>
                  <a:cubicBezTo>
                    <a:pt x="14192" y="17658"/>
                    <a:pt x="14493" y="17738"/>
                    <a:pt x="14727" y="17602"/>
                  </a:cubicBezTo>
                  <a:cubicBezTo>
                    <a:pt x="14962" y="17467"/>
                    <a:pt x="15042" y="17167"/>
                    <a:pt x="14907" y="16932"/>
                  </a:cubicBezTo>
                  <a:cubicBezTo>
                    <a:pt x="14771" y="16697"/>
                    <a:pt x="14472" y="16617"/>
                    <a:pt x="14236" y="16752"/>
                  </a:cubicBezTo>
                  <a:moveTo>
                    <a:pt x="10800" y="11782"/>
                  </a:moveTo>
                  <a:cubicBezTo>
                    <a:pt x="10258" y="11782"/>
                    <a:pt x="9818" y="11342"/>
                    <a:pt x="9818" y="10800"/>
                  </a:cubicBezTo>
                  <a:cubicBezTo>
                    <a:pt x="9818" y="10258"/>
                    <a:pt x="10258" y="9818"/>
                    <a:pt x="10800" y="9818"/>
                  </a:cubicBezTo>
                  <a:cubicBezTo>
                    <a:pt x="11342" y="9818"/>
                    <a:pt x="11782" y="10258"/>
                    <a:pt x="11782" y="10800"/>
                  </a:cubicBezTo>
                  <a:cubicBezTo>
                    <a:pt x="11782" y="11342"/>
                    <a:pt x="11342" y="11782"/>
                    <a:pt x="10800" y="11782"/>
                  </a:cubicBezTo>
                  <a:moveTo>
                    <a:pt x="15218" y="10309"/>
                  </a:moveTo>
                  <a:lnTo>
                    <a:pt x="12694" y="10309"/>
                  </a:lnTo>
                  <a:cubicBezTo>
                    <a:pt x="12515" y="9624"/>
                    <a:pt x="11978" y="9084"/>
                    <a:pt x="11291" y="8906"/>
                  </a:cubicBezTo>
                  <a:lnTo>
                    <a:pt x="11291" y="3436"/>
                  </a:lnTo>
                  <a:cubicBezTo>
                    <a:pt x="11291" y="3166"/>
                    <a:pt x="11071" y="2945"/>
                    <a:pt x="10800" y="2945"/>
                  </a:cubicBezTo>
                  <a:cubicBezTo>
                    <a:pt x="10529" y="2945"/>
                    <a:pt x="10309" y="3166"/>
                    <a:pt x="10309" y="3436"/>
                  </a:cubicBezTo>
                  <a:lnTo>
                    <a:pt x="10309" y="8906"/>
                  </a:lnTo>
                  <a:cubicBezTo>
                    <a:pt x="9464" y="9125"/>
                    <a:pt x="8836" y="9886"/>
                    <a:pt x="8836" y="10800"/>
                  </a:cubicBezTo>
                  <a:cubicBezTo>
                    <a:pt x="8836" y="11885"/>
                    <a:pt x="9716" y="12764"/>
                    <a:pt x="10800" y="12764"/>
                  </a:cubicBezTo>
                  <a:cubicBezTo>
                    <a:pt x="11714" y="12764"/>
                    <a:pt x="12476" y="12137"/>
                    <a:pt x="12694" y="11291"/>
                  </a:cubicBezTo>
                  <a:lnTo>
                    <a:pt x="15218" y="11291"/>
                  </a:lnTo>
                  <a:cubicBezTo>
                    <a:pt x="15489" y="11291"/>
                    <a:pt x="15709" y="11072"/>
                    <a:pt x="15709" y="10800"/>
                  </a:cubicBezTo>
                  <a:cubicBezTo>
                    <a:pt x="15709" y="10529"/>
                    <a:pt x="15489" y="10309"/>
                    <a:pt x="15218" y="10309"/>
                  </a:cubicBezTo>
                  <a:moveTo>
                    <a:pt x="16932" y="6693"/>
                  </a:moveTo>
                  <a:cubicBezTo>
                    <a:pt x="16697" y="6829"/>
                    <a:pt x="16616" y="7129"/>
                    <a:pt x="16752" y="7364"/>
                  </a:cubicBezTo>
                  <a:cubicBezTo>
                    <a:pt x="16887" y="7599"/>
                    <a:pt x="17188" y="7679"/>
                    <a:pt x="17422" y="7543"/>
                  </a:cubicBezTo>
                  <a:cubicBezTo>
                    <a:pt x="17657" y="7408"/>
                    <a:pt x="17737" y="7108"/>
                    <a:pt x="17602" y="6873"/>
                  </a:cubicBezTo>
                  <a:cubicBezTo>
                    <a:pt x="17467" y="6638"/>
                    <a:pt x="17166" y="6557"/>
                    <a:pt x="16932" y="6693"/>
                  </a:cubicBezTo>
                  <a:moveTo>
                    <a:pt x="10800" y="17673"/>
                  </a:moveTo>
                  <a:cubicBezTo>
                    <a:pt x="10529" y="17673"/>
                    <a:pt x="10309" y="17893"/>
                    <a:pt x="10309" y="18164"/>
                  </a:cubicBezTo>
                  <a:cubicBezTo>
                    <a:pt x="10309" y="18435"/>
                    <a:pt x="10529" y="18655"/>
                    <a:pt x="10800" y="18655"/>
                  </a:cubicBezTo>
                  <a:cubicBezTo>
                    <a:pt x="11071" y="18655"/>
                    <a:pt x="11291" y="18435"/>
                    <a:pt x="11291" y="18164"/>
                  </a:cubicBezTo>
                  <a:cubicBezTo>
                    <a:pt x="11291" y="17893"/>
                    <a:pt x="11071" y="17673"/>
                    <a:pt x="10800" y="17673"/>
                  </a:cubicBezTo>
                  <a:moveTo>
                    <a:pt x="17422" y="14057"/>
                  </a:moveTo>
                  <a:cubicBezTo>
                    <a:pt x="17188" y="13921"/>
                    <a:pt x="16887" y="14001"/>
                    <a:pt x="16752" y="14236"/>
                  </a:cubicBezTo>
                  <a:cubicBezTo>
                    <a:pt x="16616" y="14472"/>
                    <a:pt x="16697" y="14772"/>
                    <a:pt x="16932" y="14907"/>
                  </a:cubicBezTo>
                  <a:cubicBezTo>
                    <a:pt x="17166" y="15043"/>
                    <a:pt x="17467" y="14962"/>
                    <a:pt x="17602" y="14727"/>
                  </a:cubicBezTo>
                  <a:cubicBezTo>
                    <a:pt x="17737" y="14492"/>
                    <a:pt x="17657" y="14192"/>
                    <a:pt x="17422" y="14057"/>
                  </a:cubicBezTo>
                  <a:moveTo>
                    <a:pt x="4668" y="6693"/>
                  </a:moveTo>
                  <a:cubicBezTo>
                    <a:pt x="4433" y="6557"/>
                    <a:pt x="4133" y="6638"/>
                    <a:pt x="3998" y="6873"/>
                  </a:cubicBezTo>
                  <a:cubicBezTo>
                    <a:pt x="3863" y="7108"/>
                    <a:pt x="3942" y="7408"/>
                    <a:pt x="4178" y="7543"/>
                  </a:cubicBezTo>
                  <a:cubicBezTo>
                    <a:pt x="4412" y="7679"/>
                    <a:pt x="4713" y="7599"/>
                    <a:pt x="4848" y="7364"/>
                  </a:cubicBezTo>
                  <a:cubicBezTo>
                    <a:pt x="4984" y="7129"/>
                    <a:pt x="4903" y="6829"/>
                    <a:pt x="4668" y="6693"/>
                  </a:cubicBezTo>
                  <a:moveTo>
                    <a:pt x="14236" y="4848"/>
                  </a:moveTo>
                  <a:cubicBezTo>
                    <a:pt x="14472" y="4984"/>
                    <a:pt x="14771" y="4903"/>
                    <a:pt x="14907" y="4669"/>
                  </a:cubicBezTo>
                  <a:cubicBezTo>
                    <a:pt x="15042" y="4434"/>
                    <a:pt x="14962" y="4134"/>
                    <a:pt x="14727" y="3998"/>
                  </a:cubicBezTo>
                  <a:cubicBezTo>
                    <a:pt x="14493" y="3863"/>
                    <a:pt x="14192" y="3943"/>
                    <a:pt x="14057" y="4178"/>
                  </a:cubicBezTo>
                  <a:cubicBezTo>
                    <a:pt x="13921" y="4412"/>
                    <a:pt x="14001" y="4713"/>
                    <a:pt x="14236" y="4848"/>
                  </a:cubicBezTo>
                  <a:moveTo>
                    <a:pt x="3436" y="10309"/>
                  </a:moveTo>
                  <a:cubicBezTo>
                    <a:pt x="3166" y="10309"/>
                    <a:pt x="2945" y="10529"/>
                    <a:pt x="2945" y="10800"/>
                  </a:cubicBezTo>
                  <a:cubicBezTo>
                    <a:pt x="2945" y="11072"/>
                    <a:pt x="3166" y="11291"/>
                    <a:pt x="3436" y="11291"/>
                  </a:cubicBezTo>
                  <a:cubicBezTo>
                    <a:pt x="3707" y="11291"/>
                    <a:pt x="3927" y="11072"/>
                    <a:pt x="3927" y="10800"/>
                  </a:cubicBezTo>
                  <a:cubicBezTo>
                    <a:pt x="3927" y="10529"/>
                    <a:pt x="3707" y="10309"/>
                    <a:pt x="3436" y="10309"/>
                  </a:cubicBezTo>
                  <a:moveTo>
                    <a:pt x="6873" y="3998"/>
                  </a:moveTo>
                  <a:cubicBezTo>
                    <a:pt x="6638" y="4134"/>
                    <a:pt x="6558" y="4434"/>
                    <a:pt x="6693" y="4669"/>
                  </a:cubicBezTo>
                  <a:cubicBezTo>
                    <a:pt x="6829" y="4903"/>
                    <a:pt x="7129" y="4984"/>
                    <a:pt x="7364" y="4848"/>
                  </a:cubicBezTo>
                  <a:cubicBezTo>
                    <a:pt x="7599" y="4713"/>
                    <a:pt x="7679" y="4412"/>
                    <a:pt x="7543" y="4178"/>
                  </a:cubicBezTo>
                  <a:cubicBezTo>
                    <a:pt x="7408" y="3943"/>
                    <a:pt x="7108" y="3863"/>
                    <a:pt x="6873" y="3998"/>
                  </a:cubicBezTo>
                  <a:moveTo>
                    <a:pt x="4178" y="14057"/>
                  </a:moveTo>
                  <a:cubicBezTo>
                    <a:pt x="3942" y="14192"/>
                    <a:pt x="3863" y="14492"/>
                    <a:pt x="3998" y="14727"/>
                  </a:cubicBezTo>
                  <a:cubicBezTo>
                    <a:pt x="4133" y="14962"/>
                    <a:pt x="4433" y="15043"/>
                    <a:pt x="4668" y="14907"/>
                  </a:cubicBezTo>
                  <a:cubicBezTo>
                    <a:pt x="4903" y="14772"/>
                    <a:pt x="4984" y="14472"/>
                    <a:pt x="4848" y="14236"/>
                  </a:cubicBezTo>
                  <a:cubicBezTo>
                    <a:pt x="4713" y="14001"/>
                    <a:pt x="4412" y="13921"/>
                    <a:pt x="4178" y="14057"/>
                  </a:cubicBezTo>
                  <a:moveTo>
                    <a:pt x="7364" y="16752"/>
                  </a:moveTo>
                  <a:cubicBezTo>
                    <a:pt x="7129" y="16617"/>
                    <a:pt x="6829" y="16697"/>
                    <a:pt x="6693" y="16932"/>
                  </a:cubicBezTo>
                  <a:cubicBezTo>
                    <a:pt x="6558" y="17167"/>
                    <a:pt x="6638" y="17467"/>
                    <a:pt x="6873" y="17602"/>
                  </a:cubicBezTo>
                  <a:cubicBezTo>
                    <a:pt x="7108" y="17738"/>
                    <a:pt x="7408" y="17658"/>
                    <a:pt x="7543" y="17422"/>
                  </a:cubicBezTo>
                  <a:cubicBezTo>
                    <a:pt x="7679" y="17188"/>
                    <a:pt x="7599" y="16887"/>
                    <a:pt x="7364" y="16752"/>
                  </a:cubicBezTo>
                  <a:moveTo>
                    <a:pt x="18164" y="10309"/>
                  </a:moveTo>
                  <a:cubicBezTo>
                    <a:pt x="17893" y="10309"/>
                    <a:pt x="17673" y="10529"/>
                    <a:pt x="17673" y="10800"/>
                  </a:cubicBezTo>
                  <a:cubicBezTo>
                    <a:pt x="17673" y="11072"/>
                    <a:pt x="17893" y="11291"/>
                    <a:pt x="18164" y="11291"/>
                  </a:cubicBezTo>
                  <a:cubicBezTo>
                    <a:pt x="18434" y="11291"/>
                    <a:pt x="18655" y="11072"/>
                    <a:pt x="18655" y="10800"/>
                  </a:cubicBezTo>
                  <a:cubicBezTo>
                    <a:pt x="18655" y="10529"/>
                    <a:pt x="18434" y="10309"/>
                    <a:pt x="18164" y="10309"/>
                  </a:cubicBezTo>
                </a:path>
              </a:pathLst>
            </a:custGeom>
            <a:solidFill>
              <a:schemeClr val="bg2"/>
            </a:solidFill>
            <a:ln w="12700">
              <a:miter lim="400000"/>
            </a:ln>
          </p:spPr>
          <p:txBody>
            <a:bodyPr lIns="38090" tIns="38090" rIns="38090" bIns="38090" anchor="ctr"/>
            <a:lstStyle/>
            <a:p>
              <a:pPr defTabSz="457079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2999"/>
            </a:p>
          </p:txBody>
        </p:sp>
        <p:sp>
          <p:nvSpPr>
            <p:cNvPr id="76" name="TextBox 75">
              <a:extLst>
                <a:ext uri="{FF2B5EF4-FFF2-40B4-BE49-F238E27FC236}">
                  <a16:creationId xmlns:a16="http://schemas.microsoft.com/office/drawing/2014/main" id="{93EECCD4-14FA-4386-75E7-92F281E76B1B}"/>
                </a:ext>
              </a:extLst>
            </p:cNvPr>
            <p:cNvSpPr txBox="1"/>
            <p:nvPr/>
          </p:nvSpPr>
          <p:spPr>
            <a:xfrm>
              <a:off x="4617847" y="10812088"/>
              <a:ext cx="7036312" cy="1178143"/>
            </a:xfrm>
            <a:prstGeom prst="rect">
              <a:avLst/>
            </a:prstGeom>
            <a:noFill/>
          </p:spPr>
          <p:txBody>
            <a:bodyPr wrap="square" rtlCol="0" anchor="b">
              <a:spAutoFit/>
            </a:bodyPr>
            <a:lstStyle/>
            <a:p>
              <a:pPr defTabSz="1827977">
                <a:lnSpc>
                  <a:spcPts val="4319"/>
                </a:lnSpc>
              </a:pPr>
              <a:r>
                <a:rPr lang="en-US" sz="3200" spc="-30" dirty="0">
                  <a:solidFill>
                    <a:schemeClr val="bg2"/>
                  </a:solidFill>
                  <a:latin typeface="Avenir Book" panose="02000503020000020003" pitchFamily="2" charset="0"/>
                  <a:ea typeface="Source Sans Pro" panose="020B0503030403020204" pitchFamily="34" charset="0"/>
                </a:rPr>
                <a:t>Researcher used Scientist.com to access new and novel suppliers</a:t>
              </a:r>
            </a:p>
          </p:txBody>
        </p:sp>
        <p:sp>
          <p:nvSpPr>
            <p:cNvPr id="77" name="Shape 2787">
              <a:extLst>
                <a:ext uri="{FF2B5EF4-FFF2-40B4-BE49-F238E27FC236}">
                  <a16:creationId xmlns:a16="http://schemas.microsoft.com/office/drawing/2014/main" id="{772588A7-D48A-6B58-3363-0D6DDA8DAF09}"/>
                </a:ext>
              </a:extLst>
            </p:cNvPr>
            <p:cNvSpPr/>
            <p:nvPr/>
          </p:nvSpPr>
          <p:spPr>
            <a:xfrm>
              <a:off x="3851338" y="11146959"/>
              <a:ext cx="558309" cy="5586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6" h="21600" extrusionOk="0">
                  <a:moveTo>
                    <a:pt x="11502" y="10309"/>
                  </a:moveTo>
                  <a:cubicBezTo>
                    <a:pt x="11767" y="10309"/>
                    <a:pt x="11981" y="10090"/>
                    <a:pt x="11981" y="9818"/>
                  </a:cubicBezTo>
                  <a:cubicBezTo>
                    <a:pt x="11981" y="9547"/>
                    <a:pt x="11767" y="9327"/>
                    <a:pt x="11502" y="9327"/>
                  </a:cubicBezTo>
                  <a:cubicBezTo>
                    <a:pt x="11237" y="9327"/>
                    <a:pt x="11022" y="9547"/>
                    <a:pt x="11022" y="9818"/>
                  </a:cubicBezTo>
                  <a:cubicBezTo>
                    <a:pt x="11022" y="10090"/>
                    <a:pt x="11237" y="10309"/>
                    <a:pt x="11502" y="10309"/>
                  </a:cubicBezTo>
                  <a:moveTo>
                    <a:pt x="15818" y="4909"/>
                  </a:moveTo>
                  <a:cubicBezTo>
                    <a:pt x="16083" y="4909"/>
                    <a:pt x="16297" y="5129"/>
                    <a:pt x="16297" y="5400"/>
                  </a:cubicBezTo>
                  <a:cubicBezTo>
                    <a:pt x="16297" y="5672"/>
                    <a:pt x="16083" y="5891"/>
                    <a:pt x="15818" y="5891"/>
                  </a:cubicBezTo>
                  <a:cubicBezTo>
                    <a:pt x="15553" y="5891"/>
                    <a:pt x="15338" y="5672"/>
                    <a:pt x="15338" y="5400"/>
                  </a:cubicBezTo>
                  <a:cubicBezTo>
                    <a:pt x="15338" y="5129"/>
                    <a:pt x="15553" y="4909"/>
                    <a:pt x="15818" y="4909"/>
                  </a:cubicBezTo>
                  <a:moveTo>
                    <a:pt x="15818" y="6873"/>
                  </a:moveTo>
                  <a:cubicBezTo>
                    <a:pt x="16612" y="6873"/>
                    <a:pt x="17256" y="6213"/>
                    <a:pt x="17256" y="5400"/>
                  </a:cubicBezTo>
                  <a:cubicBezTo>
                    <a:pt x="17256" y="4587"/>
                    <a:pt x="16612" y="3928"/>
                    <a:pt x="15818" y="3928"/>
                  </a:cubicBezTo>
                  <a:cubicBezTo>
                    <a:pt x="15023" y="3928"/>
                    <a:pt x="14379" y="4587"/>
                    <a:pt x="14379" y="5400"/>
                  </a:cubicBezTo>
                  <a:cubicBezTo>
                    <a:pt x="14379" y="6213"/>
                    <a:pt x="15023" y="6873"/>
                    <a:pt x="15818" y="6873"/>
                  </a:cubicBezTo>
                  <a:moveTo>
                    <a:pt x="12941" y="11782"/>
                  </a:moveTo>
                  <a:cubicBezTo>
                    <a:pt x="13206" y="11782"/>
                    <a:pt x="13420" y="11562"/>
                    <a:pt x="13420" y="11291"/>
                  </a:cubicBezTo>
                  <a:cubicBezTo>
                    <a:pt x="13420" y="11020"/>
                    <a:pt x="13206" y="10800"/>
                    <a:pt x="12941" y="10800"/>
                  </a:cubicBezTo>
                  <a:cubicBezTo>
                    <a:pt x="12675" y="10800"/>
                    <a:pt x="12461" y="11020"/>
                    <a:pt x="12461" y="11291"/>
                  </a:cubicBezTo>
                  <a:cubicBezTo>
                    <a:pt x="12461" y="11562"/>
                    <a:pt x="12675" y="11782"/>
                    <a:pt x="12941" y="11782"/>
                  </a:cubicBezTo>
                  <a:moveTo>
                    <a:pt x="10063" y="7855"/>
                  </a:moveTo>
                  <a:cubicBezTo>
                    <a:pt x="9798" y="7855"/>
                    <a:pt x="9584" y="8074"/>
                    <a:pt x="9584" y="8346"/>
                  </a:cubicBezTo>
                  <a:cubicBezTo>
                    <a:pt x="9584" y="8617"/>
                    <a:pt x="9798" y="8836"/>
                    <a:pt x="10063" y="8836"/>
                  </a:cubicBezTo>
                  <a:cubicBezTo>
                    <a:pt x="10328" y="8836"/>
                    <a:pt x="10543" y="8617"/>
                    <a:pt x="10543" y="8346"/>
                  </a:cubicBezTo>
                  <a:cubicBezTo>
                    <a:pt x="10543" y="8074"/>
                    <a:pt x="10328" y="7855"/>
                    <a:pt x="10063" y="7855"/>
                  </a:cubicBezTo>
                  <a:moveTo>
                    <a:pt x="1718" y="19842"/>
                  </a:moveTo>
                  <a:lnTo>
                    <a:pt x="3451" y="15392"/>
                  </a:lnTo>
                  <a:cubicBezTo>
                    <a:pt x="3684" y="15834"/>
                    <a:pt x="3973" y="16253"/>
                    <a:pt x="4312" y="16642"/>
                  </a:cubicBezTo>
                  <a:cubicBezTo>
                    <a:pt x="4824" y="17230"/>
                    <a:pt x="5418" y="17711"/>
                    <a:pt x="6061" y="18068"/>
                  </a:cubicBezTo>
                  <a:cubicBezTo>
                    <a:pt x="6061" y="18068"/>
                    <a:pt x="1718" y="19842"/>
                    <a:pt x="1718" y="19842"/>
                  </a:cubicBezTo>
                  <a:close/>
                  <a:moveTo>
                    <a:pt x="3717" y="12060"/>
                  </a:moveTo>
                  <a:lnTo>
                    <a:pt x="0" y="21600"/>
                  </a:lnTo>
                  <a:lnTo>
                    <a:pt x="9319" y="17795"/>
                  </a:lnTo>
                  <a:cubicBezTo>
                    <a:pt x="9153" y="17815"/>
                    <a:pt x="8987" y="17824"/>
                    <a:pt x="8822" y="17824"/>
                  </a:cubicBezTo>
                  <a:cubicBezTo>
                    <a:pt x="5971" y="17824"/>
                    <a:pt x="3389" y="15002"/>
                    <a:pt x="3717" y="12060"/>
                  </a:cubicBezTo>
                  <a:moveTo>
                    <a:pt x="16115" y="10657"/>
                  </a:moveTo>
                  <a:cubicBezTo>
                    <a:pt x="15925" y="10851"/>
                    <a:pt x="15627" y="11171"/>
                    <a:pt x="15280" y="11542"/>
                  </a:cubicBezTo>
                  <a:cubicBezTo>
                    <a:pt x="14662" y="12204"/>
                    <a:pt x="13712" y="13221"/>
                    <a:pt x="13147" y="13753"/>
                  </a:cubicBezTo>
                  <a:lnTo>
                    <a:pt x="7665" y="8141"/>
                  </a:lnTo>
                  <a:cubicBezTo>
                    <a:pt x="8185" y="7563"/>
                    <a:pt x="9179" y="6590"/>
                    <a:pt x="9825" y="5958"/>
                  </a:cubicBezTo>
                  <a:cubicBezTo>
                    <a:pt x="10188" y="5603"/>
                    <a:pt x="10500" y="5298"/>
                    <a:pt x="10690" y="5103"/>
                  </a:cubicBezTo>
                  <a:cubicBezTo>
                    <a:pt x="13284" y="2447"/>
                    <a:pt x="18271" y="993"/>
                    <a:pt x="20136" y="982"/>
                  </a:cubicBezTo>
                  <a:cubicBezTo>
                    <a:pt x="20132" y="2572"/>
                    <a:pt x="18824" y="7884"/>
                    <a:pt x="16115" y="10657"/>
                  </a:cubicBezTo>
                  <a:moveTo>
                    <a:pt x="12477" y="14563"/>
                  </a:moveTo>
                  <a:cubicBezTo>
                    <a:pt x="12127" y="15873"/>
                    <a:pt x="11665" y="17072"/>
                    <a:pt x="11154" y="18035"/>
                  </a:cubicBezTo>
                  <a:cubicBezTo>
                    <a:pt x="10943" y="17454"/>
                    <a:pt x="10642" y="16798"/>
                    <a:pt x="10214" y="16110"/>
                  </a:cubicBezTo>
                  <a:cubicBezTo>
                    <a:pt x="10035" y="15823"/>
                    <a:pt x="9728" y="15656"/>
                    <a:pt x="9405" y="15656"/>
                  </a:cubicBezTo>
                  <a:cubicBezTo>
                    <a:pt x="9329" y="15656"/>
                    <a:pt x="9252" y="15665"/>
                    <a:pt x="9176" y="15684"/>
                  </a:cubicBezTo>
                  <a:cubicBezTo>
                    <a:pt x="8990" y="15731"/>
                    <a:pt x="8799" y="15755"/>
                    <a:pt x="8610" y="15755"/>
                  </a:cubicBezTo>
                  <a:cubicBezTo>
                    <a:pt x="7905" y="15755"/>
                    <a:pt x="7217" y="15432"/>
                    <a:pt x="6621" y="14822"/>
                  </a:cubicBezTo>
                  <a:cubicBezTo>
                    <a:pt x="5861" y="14044"/>
                    <a:pt x="5561" y="13114"/>
                    <a:pt x="5779" y="12206"/>
                  </a:cubicBezTo>
                  <a:cubicBezTo>
                    <a:pt x="5877" y="11797"/>
                    <a:pt x="5709" y="11370"/>
                    <a:pt x="5363" y="11144"/>
                  </a:cubicBezTo>
                  <a:cubicBezTo>
                    <a:pt x="4690" y="10706"/>
                    <a:pt x="4050" y="10398"/>
                    <a:pt x="3482" y="10183"/>
                  </a:cubicBezTo>
                  <a:cubicBezTo>
                    <a:pt x="4423" y="9658"/>
                    <a:pt x="5594" y="9186"/>
                    <a:pt x="6874" y="8827"/>
                  </a:cubicBezTo>
                  <a:cubicBezTo>
                    <a:pt x="6900" y="8820"/>
                    <a:pt x="6921" y="8803"/>
                    <a:pt x="6946" y="8793"/>
                  </a:cubicBezTo>
                  <a:lnTo>
                    <a:pt x="12510" y="14490"/>
                  </a:lnTo>
                  <a:cubicBezTo>
                    <a:pt x="12501" y="14515"/>
                    <a:pt x="12484" y="14536"/>
                    <a:pt x="12477" y="14563"/>
                  </a:cubicBezTo>
                  <a:moveTo>
                    <a:pt x="20922" y="167"/>
                  </a:moveTo>
                  <a:cubicBezTo>
                    <a:pt x="20813" y="55"/>
                    <a:pt x="20545" y="0"/>
                    <a:pt x="20157" y="0"/>
                  </a:cubicBezTo>
                  <a:cubicBezTo>
                    <a:pt x="18131" y="0"/>
                    <a:pt x="12842" y="1511"/>
                    <a:pt x="10012" y="4409"/>
                  </a:cubicBezTo>
                  <a:cubicBezTo>
                    <a:pt x="9345" y="5092"/>
                    <a:pt x="7134" y="7175"/>
                    <a:pt x="6621" y="7880"/>
                  </a:cubicBezTo>
                  <a:cubicBezTo>
                    <a:pt x="4961" y="8346"/>
                    <a:pt x="2544" y="9277"/>
                    <a:pt x="1196" y="10657"/>
                  </a:cubicBezTo>
                  <a:cubicBezTo>
                    <a:pt x="1196" y="10657"/>
                    <a:pt x="2841" y="10663"/>
                    <a:pt x="4848" y="11972"/>
                  </a:cubicBezTo>
                  <a:cubicBezTo>
                    <a:pt x="4556" y="13190"/>
                    <a:pt x="4926" y="14475"/>
                    <a:pt x="5943" y="15516"/>
                  </a:cubicBezTo>
                  <a:cubicBezTo>
                    <a:pt x="6735" y="16327"/>
                    <a:pt x="7672" y="16737"/>
                    <a:pt x="8610" y="16737"/>
                  </a:cubicBezTo>
                  <a:cubicBezTo>
                    <a:pt x="8876" y="16737"/>
                    <a:pt x="9142" y="16704"/>
                    <a:pt x="9405" y="16637"/>
                  </a:cubicBezTo>
                  <a:cubicBezTo>
                    <a:pt x="10683" y="18692"/>
                    <a:pt x="10690" y="20376"/>
                    <a:pt x="10690" y="20376"/>
                  </a:cubicBezTo>
                  <a:cubicBezTo>
                    <a:pt x="12038" y="18996"/>
                    <a:pt x="12948" y="16521"/>
                    <a:pt x="13402" y="14822"/>
                  </a:cubicBezTo>
                  <a:cubicBezTo>
                    <a:pt x="14091" y="14297"/>
                    <a:pt x="16126" y="12034"/>
                    <a:pt x="16793" y="11351"/>
                  </a:cubicBezTo>
                  <a:cubicBezTo>
                    <a:pt x="20164" y="7900"/>
                    <a:pt x="21600" y="861"/>
                    <a:pt x="20922" y="167"/>
                  </a:cubicBezTo>
                </a:path>
              </a:pathLst>
            </a:custGeom>
            <a:solidFill>
              <a:schemeClr val="bg2"/>
            </a:solidFill>
            <a:ln w="12700">
              <a:miter lim="400000"/>
            </a:ln>
          </p:spPr>
          <p:txBody>
            <a:bodyPr lIns="38090" tIns="38090" rIns="38090" bIns="38090" anchor="ctr"/>
            <a:lstStyle/>
            <a:p>
              <a:pPr defTabSz="457079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2999"/>
            </a:p>
          </p:txBody>
        </p:sp>
        <p:sp>
          <p:nvSpPr>
            <p:cNvPr id="78" name="TextBox 77">
              <a:extLst>
                <a:ext uri="{FF2B5EF4-FFF2-40B4-BE49-F238E27FC236}">
                  <a16:creationId xmlns:a16="http://schemas.microsoft.com/office/drawing/2014/main" id="{75FDE4F8-283F-7D02-D232-E36BB127289F}"/>
                </a:ext>
              </a:extLst>
            </p:cNvPr>
            <p:cNvSpPr txBox="1"/>
            <p:nvPr/>
          </p:nvSpPr>
          <p:spPr>
            <a:xfrm>
              <a:off x="15004393" y="11047426"/>
              <a:ext cx="5276596" cy="626710"/>
            </a:xfrm>
            <a:prstGeom prst="rect">
              <a:avLst/>
            </a:prstGeom>
            <a:noFill/>
          </p:spPr>
          <p:txBody>
            <a:bodyPr wrap="square" rtlCol="0" anchor="b">
              <a:spAutoFit/>
            </a:bodyPr>
            <a:lstStyle/>
            <a:p>
              <a:pPr defTabSz="1827977">
                <a:lnSpc>
                  <a:spcPts val="4319"/>
                </a:lnSpc>
              </a:pPr>
              <a:r>
                <a:rPr lang="en-US" sz="3200" spc="-30" dirty="0">
                  <a:solidFill>
                    <a:schemeClr val="bg2"/>
                  </a:solidFill>
                  <a:latin typeface="Avenir Book" panose="02000503020000020003" pitchFamily="2" charset="0"/>
                  <a:ea typeface="Source Sans Pro" panose="020B0503030403020204" pitchFamily="34" charset="0"/>
                </a:rPr>
                <a:t>Request to PO in just 3 days</a:t>
              </a:r>
            </a:p>
          </p:txBody>
        </p:sp>
      </p:grpSp>
      <p:sp>
        <p:nvSpPr>
          <p:cNvPr id="80" name="Shape 2527">
            <a:extLst>
              <a:ext uri="{FF2B5EF4-FFF2-40B4-BE49-F238E27FC236}">
                <a16:creationId xmlns:a16="http://schemas.microsoft.com/office/drawing/2014/main" id="{B23C7CCF-D632-D85C-5007-F58C6095E513}"/>
              </a:ext>
            </a:extLst>
          </p:cNvPr>
          <p:cNvSpPr/>
          <p:nvPr/>
        </p:nvSpPr>
        <p:spPr>
          <a:xfrm>
            <a:off x="1691607" y="2820508"/>
            <a:ext cx="558654" cy="55865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1782"/>
                </a:moveTo>
                <a:cubicBezTo>
                  <a:pt x="10258" y="11782"/>
                  <a:pt x="9818" y="11342"/>
                  <a:pt x="9818" y="10800"/>
                </a:cubicBezTo>
                <a:cubicBezTo>
                  <a:pt x="9818" y="10258"/>
                  <a:pt x="10258" y="9818"/>
                  <a:pt x="10800" y="9818"/>
                </a:cubicBezTo>
                <a:cubicBezTo>
                  <a:pt x="11342" y="9818"/>
                  <a:pt x="11782" y="10258"/>
                  <a:pt x="11782" y="10800"/>
                </a:cubicBezTo>
                <a:cubicBezTo>
                  <a:pt x="11782" y="11342"/>
                  <a:pt x="11342" y="11782"/>
                  <a:pt x="10800" y="11782"/>
                </a:cubicBezTo>
                <a:moveTo>
                  <a:pt x="14236" y="10309"/>
                </a:moveTo>
                <a:lnTo>
                  <a:pt x="12694" y="10309"/>
                </a:lnTo>
                <a:cubicBezTo>
                  <a:pt x="12516" y="9622"/>
                  <a:pt x="11979" y="9084"/>
                  <a:pt x="11291" y="8906"/>
                </a:cubicBezTo>
                <a:lnTo>
                  <a:pt x="11291" y="5400"/>
                </a:lnTo>
                <a:cubicBezTo>
                  <a:pt x="11291" y="5129"/>
                  <a:pt x="11071" y="4909"/>
                  <a:pt x="10800" y="4909"/>
                </a:cubicBezTo>
                <a:cubicBezTo>
                  <a:pt x="10529" y="4909"/>
                  <a:pt x="10309" y="5129"/>
                  <a:pt x="10309" y="5400"/>
                </a:cubicBezTo>
                <a:lnTo>
                  <a:pt x="10309" y="8906"/>
                </a:lnTo>
                <a:cubicBezTo>
                  <a:pt x="9464" y="9125"/>
                  <a:pt x="8836" y="9886"/>
                  <a:pt x="8836" y="10800"/>
                </a:cubicBezTo>
                <a:cubicBezTo>
                  <a:pt x="8836" y="11885"/>
                  <a:pt x="9716" y="12764"/>
                  <a:pt x="10800" y="12764"/>
                </a:cubicBezTo>
                <a:cubicBezTo>
                  <a:pt x="11714" y="12764"/>
                  <a:pt x="12476" y="12137"/>
                  <a:pt x="12694" y="11291"/>
                </a:cubicBezTo>
                <a:lnTo>
                  <a:pt x="14236" y="11291"/>
                </a:lnTo>
                <a:cubicBezTo>
                  <a:pt x="14507" y="11291"/>
                  <a:pt x="14727" y="11072"/>
                  <a:pt x="14727" y="10800"/>
                </a:cubicBezTo>
                <a:cubicBezTo>
                  <a:pt x="14727" y="10529"/>
                  <a:pt x="14507" y="10309"/>
                  <a:pt x="14236" y="10309"/>
                </a:cubicBezTo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6" y="0"/>
                  <a:pt x="0" y="4836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6"/>
                  <a:pt x="16764" y="0"/>
                  <a:pt x="10800" y="0"/>
                </a:cubicBezTo>
                <a:moveTo>
                  <a:pt x="10800" y="18655"/>
                </a:moveTo>
                <a:cubicBezTo>
                  <a:pt x="6462" y="18655"/>
                  <a:pt x="2945" y="15138"/>
                  <a:pt x="2945" y="10800"/>
                </a:cubicBezTo>
                <a:cubicBezTo>
                  <a:pt x="2945" y="6462"/>
                  <a:pt x="6462" y="2945"/>
                  <a:pt x="10800" y="2945"/>
                </a:cubicBezTo>
                <a:cubicBezTo>
                  <a:pt x="15138" y="2945"/>
                  <a:pt x="18655" y="6462"/>
                  <a:pt x="18655" y="10800"/>
                </a:cubicBezTo>
                <a:cubicBezTo>
                  <a:pt x="18655" y="15138"/>
                  <a:pt x="15138" y="18655"/>
                  <a:pt x="10800" y="18655"/>
                </a:cubicBezTo>
                <a:moveTo>
                  <a:pt x="10800" y="1964"/>
                </a:moveTo>
                <a:cubicBezTo>
                  <a:pt x="5920" y="1964"/>
                  <a:pt x="1964" y="5920"/>
                  <a:pt x="1964" y="10800"/>
                </a:cubicBezTo>
                <a:cubicBezTo>
                  <a:pt x="1964" y="15680"/>
                  <a:pt x="5920" y="19636"/>
                  <a:pt x="10800" y="19636"/>
                </a:cubicBezTo>
                <a:cubicBezTo>
                  <a:pt x="15680" y="19636"/>
                  <a:pt x="19636" y="15680"/>
                  <a:pt x="19636" y="10800"/>
                </a:cubicBezTo>
                <a:cubicBezTo>
                  <a:pt x="19636" y="5920"/>
                  <a:pt x="15680" y="1964"/>
                  <a:pt x="10800" y="1964"/>
                </a:cubicBezTo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79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/>
          </a:p>
        </p:txBody>
      </p:sp>
    </p:spTree>
    <p:extLst>
      <p:ext uri="{BB962C8B-B14F-4D97-AF65-F5344CB8AC3E}">
        <p14:creationId xmlns:p14="http://schemas.microsoft.com/office/powerpoint/2010/main" val="23268849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xmlns:p14="http://schemas.microsoft.com/office/powerpoint/2010/main" advClick="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73;p1">
            <a:extLst>
              <a:ext uri="{FF2B5EF4-FFF2-40B4-BE49-F238E27FC236}">
                <a16:creationId xmlns:a16="http://schemas.microsoft.com/office/drawing/2014/main" id="{95B01908-C8FB-9442-D001-B6405F978C1A}"/>
              </a:ext>
            </a:extLst>
          </p:cNvPr>
          <p:cNvSpPr/>
          <p:nvPr/>
        </p:nvSpPr>
        <p:spPr>
          <a:xfrm>
            <a:off x="0" y="10212862"/>
            <a:ext cx="24377650" cy="2295839"/>
          </a:xfrm>
          <a:prstGeom prst="rect">
            <a:avLst/>
          </a:prstGeom>
          <a:gradFill>
            <a:gsLst>
              <a:gs pos="18000">
                <a:schemeClr val="accent4"/>
              </a:gs>
              <a:gs pos="0">
                <a:schemeClr val="accent1"/>
              </a:gs>
              <a:gs pos="100000">
                <a:schemeClr val="accent2"/>
              </a:gs>
              <a:gs pos="68000">
                <a:schemeClr val="accent3"/>
              </a:gs>
            </a:gsLst>
            <a:lin ang="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6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232BB44B-FC1E-DDAC-4E69-A3B4937936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5964" y="1055077"/>
            <a:ext cx="20334950" cy="1104128"/>
          </a:xfrm>
        </p:spPr>
        <p:txBody>
          <a:bodyPr>
            <a:normAutofit/>
          </a:bodyPr>
          <a:lstStyle/>
          <a:p>
            <a:r>
              <a:rPr lang="en-US" dirty="0"/>
              <a:t>CMC Sourcing for Package Compatibility Testing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0299141-F5EF-0110-26F6-D4F6EB21AE43}"/>
              </a:ext>
            </a:extLst>
          </p:cNvPr>
          <p:cNvSpPr txBox="1"/>
          <p:nvPr/>
        </p:nvSpPr>
        <p:spPr>
          <a:xfrm>
            <a:off x="2448904" y="2777953"/>
            <a:ext cx="19827184" cy="643766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defTabSz="1827977">
              <a:lnSpc>
                <a:spcPts val="4319"/>
              </a:lnSpc>
            </a:pPr>
            <a:r>
              <a:rPr lang="en-US" spc="-30" dirty="0">
                <a:solidFill>
                  <a:schemeClr val="tx2"/>
                </a:solidFill>
                <a:latin typeface="Avenir Book" panose="02000503020000020003" pitchFamily="2" charset="0"/>
                <a:ea typeface="Source Sans Pro" panose="020B0503030403020204" pitchFamily="34" charset="0"/>
              </a:rPr>
              <a:t>E</a:t>
            </a:r>
            <a:r>
              <a:rPr lang="en-US" sz="3600" spc="-30" dirty="0">
                <a:solidFill>
                  <a:schemeClr val="tx2"/>
                </a:solidFill>
                <a:latin typeface="Avenir Book" panose="02000503020000020003" pitchFamily="2" charset="0"/>
                <a:ea typeface="Source Sans Pro" panose="020B0503030403020204" pitchFamily="34" charset="0"/>
              </a:rPr>
              <a:t>xplore, engage and place orders with thousands of global research laboratories</a:t>
            </a:r>
          </a:p>
        </p:txBody>
      </p:sp>
      <p:sp>
        <p:nvSpPr>
          <p:cNvPr id="53" name="Google Shape;80;p1">
            <a:extLst>
              <a:ext uri="{FF2B5EF4-FFF2-40B4-BE49-F238E27FC236}">
                <a16:creationId xmlns:a16="http://schemas.microsoft.com/office/drawing/2014/main" id="{E39C27AB-6EB0-C68F-1E1D-EBA0A96D8BE8}"/>
              </a:ext>
            </a:extLst>
          </p:cNvPr>
          <p:cNvSpPr txBox="1"/>
          <p:nvPr/>
        </p:nvSpPr>
        <p:spPr>
          <a:xfrm>
            <a:off x="1675966" y="3848601"/>
            <a:ext cx="19827184" cy="13849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u="none" strike="noStrike" cap="none" dirty="0">
                <a:solidFill>
                  <a:schemeClr val="tx2"/>
                </a:solidFill>
                <a:latin typeface="Avenir Heavy" panose="02000503020000020003" pitchFamily="2" charset="0"/>
                <a:ea typeface="Avenir"/>
                <a:cs typeface="Avenir"/>
                <a:sym typeface="Avenir"/>
              </a:rPr>
              <a:t>Challenge</a:t>
            </a:r>
            <a:br>
              <a:rPr lang="en-US" sz="2800" b="1" i="0" u="none" strike="noStrike" cap="none" dirty="0">
                <a:solidFill>
                  <a:schemeClr val="accent2"/>
                </a:solidFill>
                <a:latin typeface="Avenir"/>
                <a:ea typeface="Avenir"/>
                <a:cs typeface="Avenir"/>
                <a:sym typeface="Avenir"/>
              </a:rPr>
            </a:br>
            <a:r>
              <a:rPr lang="en-US" sz="2800" dirty="0">
                <a:solidFill>
                  <a:srgbClr val="535353"/>
                </a:solidFill>
                <a:latin typeface="Avenir Book" charset="0"/>
                <a:sym typeface="Avenir"/>
              </a:rPr>
              <a:t>A scientist</a:t>
            </a:r>
            <a:r>
              <a:rPr lang="en-US" sz="2800" dirty="0">
                <a:solidFill>
                  <a:srgbClr val="535353"/>
                </a:solidFill>
                <a:latin typeface="Avenir Book" charset="0"/>
              </a:rPr>
              <a:t> was looking to source package compatibility tests and leverage Scientist.com to compare multiple suppliers specialized in the field of stability testing.</a:t>
            </a:r>
            <a:endParaRPr lang="en-US" sz="2800" dirty="0">
              <a:solidFill>
                <a:srgbClr val="535353"/>
              </a:solidFill>
              <a:latin typeface="Avenir Book" charset="0"/>
              <a:sym typeface="Avenir"/>
            </a:endParaRPr>
          </a:p>
        </p:txBody>
      </p:sp>
      <p:sp>
        <p:nvSpPr>
          <p:cNvPr id="54" name="Google Shape;81;p1">
            <a:extLst>
              <a:ext uri="{FF2B5EF4-FFF2-40B4-BE49-F238E27FC236}">
                <a16:creationId xmlns:a16="http://schemas.microsoft.com/office/drawing/2014/main" id="{3E44141D-A59A-2D0E-7307-3B660E360C95}"/>
              </a:ext>
            </a:extLst>
          </p:cNvPr>
          <p:cNvSpPr txBox="1"/>
          <p:nvPr/>
        </p:nvSpPr>
        <p:spPr>
          <a:xfrm>
            <a:off x="1675964" y="5359689"/>
            <a:ext cx="19944234" cy="13849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>
                <a:solidFill>
                  <a:schemeClr val="tx2"/>
                </a:solidFill>
                <a:latin typeface="Avenir Heavy" panose="02000503020000020003" pitchFamily="2" charset="0"/>
                <a:ea typeface="Avenir"/>
                <a:cs typeface="Avenir"/>
                <a:sym typeface="Avenir"/>
              </a:rPr>
              <a:t>Scientist.com</a:t>
            </a:r>
            <a:r>
              <a:rPr lang="en-US" sz="2800" b="1" dirty="0">
                <a:solidFill>
                  <a:schemeClr val="tx2"/>
                </a:solidFill>
                <a:latin typeface="Avenir Heavy" panose="02000503020000020003" pitchFamily="2" charset="0"/>
                <a:ea typeface="Avenir"/>
                <a:cs typeface="Avenir"/>
                <a:sym typeface="Avenir"/>
              </a:rPr>
              <a:t> Solution </a:t>
            </a:r>
            <a:br>
              <a:rPr lang="en-US" sz="2800" b="1" dirty="0">
                <a:solidFill>
                  <a:schemeClr val="accent2"/>
                </a:solidFill>
                <a:latin typeface="Avenir Heavy" panose="02000503020000020003" pitchFamily="2" charset="0"/>
                <a:ea typeface="Avenir"/>
                <a:cs typeface="Avenir"/>
                <a:sym typeface="Avenir"/>
              </a:rPr>
            </a:br>
            <a:r>
              <a:rPr lang="en-US" sz="2800" kern="1200" dirty="0" err="1">
                <a:solidFill>
                  <a:srgbClr val="535353"/>
                </a:solidFill>
                <a:latin typeface="Avenir Book" charset="0"/>
                <a:ea typeface="Avenir Book" charset="0"/>
                <a:cs typeface="Avenir Book" charset="0"/>
              </a:rPr>
              <a:t>Scientist.com</a:t>
            </a:r>
            <a:r>
              <a:rPr lang="en-US" sz="2800" kern="1200" dirty="0">
                <a:solidFill>
                  <a:srgbClr val="535353"/>
                </a:solidFill>
                <a:latin typeface="Avenir Book" charset="0"/>
                <a:ea typeface="Avenir Book" charset="0"/>
                <a:cs typeface="Avenir Book" charset="0"/>
              </a:rPr>
              <a:t> assigned request to multiple suppliers. Researcher was able to compare multiple proposals and speed up the sourcing process from Request to PO in 4 days.</a:t>
            </a:r>
            <a:endParaRPr lang="en-US" sz="2400" b="1" dirty="0">
              <a:solidFill>
                <a:schemeClr val="accent2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3" name="Shape 2571">
            <a:extLst>
              <a:ext uri="{FF2B5EF4-FFF2-40B4-BE49-F238E27FC236}">
                <a16:creationId xmlns:a16="http://schemas.microsoft.com/office/drawing/2014/main" id="{02466E55-788C-0CEA-EA5A-3E959C5FA811}"/>
              </a:ext>
            </a:extLst>
          </p:cNvPr>
          <p:cNvSpPr/>
          <p:nvPr/>
        </p:nvSpPr>
        <p:spPr>
          <a:xfrm>
            <a:off x="1673149" y="2811293"/>
            <a:ext cx="558654" cy="55865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327" y="17673"/>
                </a:moveTo>
                <a:cubicBezTo>
                  <a:pt x="4718" y="17673"/>
                  <a:pt x="982" y="13936"/>
                  <a:pt x="982" y="9327"/>
                </a:cubicBezTo>
                <a:cubicBezTo>
                  <a:pt x="982" y="4718"/>
                  <a:pt x="4718" y="982"/>
                  <a:pt x="9327" y="982"/>
                </a:cubicBezTo>
                <a:cubicBezTo>
                  <a:pt x="13936" y="982"/>
                  <a:pt x="17673" y="4718"/>
                  <a:pt x="17673" y="9327"/>
                </a:cubicBezTo>
                <a:cubicBezTo>
                  <a:pt x="17673" y="13936"/>
                  <a:pt x="13936" y="17673"/>
                  <a:pt x="9327" y="17673"/>
                </a:cubicBezTo>
                <a:moveTo>
                  <a:pt x="21456" y="20762"/>
                </a:moveTo>
                <a:lnTo>
                  <a:pt x="16253" y="15559"/>
                </a:lnTo>
                <a:cubicBezTo>
                  <a:pt x="17741" y="13907"/>
                  <a:pt x="18655" y="11726"/>
                  <a:pt x="18655" y="9327"/>
                </a:cubicBezTo>
                <a:cubicBezTo>
                  <a:pt x="18655" y="4176"/>
                  <a:pt x="14479" y="0"/>
                  <a:pt x="9327" y="0"/>
                </a:cubicBezTo>
                <a:cubicBezTo>
                  <a:pt x="4176" y="0"/>
                  <a:pt x="0" y="4176"/>
                  <a:pt x="0" y="9327"/>
                </a:cubicBezTo>
                <a:cubicBezTo>
                  <a:pt x="0" y="14479"/>
                  <a:pt x="4176" y="18655"/>
                  <a:pt x="9327" y="18655"/>
                </a:cubicBezTo>
                <a:cubicBezTo>
                  <a:pt x="11726" y="18655"/>
                  <a:pt x="13907" y="17742"/>
                  <a:pt x="15559" y="16253"/>
                </a:cubicBezTo>
                <a:lnTo>
                  <a:pt x="20762" y="21456"/>
                </a:lnTo>
                <a:cubicBezTo>
                  <a:pt x="20851" y="21546"/>
                  <a:pt x="20973" y="21600"/>
                  <a:pt x="21109" y="21600"/>
                </a:cubicBezTo>
                <a:cubicBezTo>
                  <a:pt x="21380" y="21600"/>
                  <a:pt x="21600" y="21381"/>
                  <a:pt x="21600" y="21109"/>
                </a:cubicBezTo>
                <a:cubicBezTo>
                  <a:pt x="21600" y="20974"/>
                  <a:pt x="21545" y="20851"/>
                  <a:pt x="21456" y="20762"/>
                </a:cubicBezTo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79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/>
          </a:p>
        </p:txBody>
      </p:sp>
      <p:grpSp>
        <p:nvGrpSpPr>
          <p:cNvPr id="67" name="Group 66">
            <a:extLst>
              <a:ext uri="{FF2B5EF4-FFF2-40B4-BE49-F238E27FC236}">
                <a16:creationId xmlns:a16="http://schemas.microsoft.com/office/drawing/2014/main" id="{3CCFA162-961F-22E0-E274-81B389402341}"/>
              </a:ext>
            </a:extLst>
          </p:cNvPr>
          <p:cNvGrpSpPr/>
          <p:nvPr/>
        </p:nvGrpSpPr>
        <p:grpSpPr>
          <a:xfrm>
            <a:off x="2684845" y="7448367"/>
            <a:ext cx="18964273" cy="2271621"/>
            <a:chOff x="1076793" y="7126802"/>
            <a:chExt cx="22530686" cy="2698821"/>
          </a:xfrm>
        </p:grpSpPr>
        <p:sp>
          <p:nvSpPr>
            <p:cNvPr id="68" name="Google Shape;72;p1">
              <a:extLst>
                <a:ext uri="{FF2B5EF4-FFF2-40B4-BE49-F238E27FC236}">
                  <a16:creationId xmlns:a16="http://schemas.microsoft.com/office/drawing/2014/main" id="{7E1CEE62-F612-CE7D-E61E-3B83B4CA0779}"/>
                </a:ext>
              </a:extLst>
            </p:cNvPr>
            <p:cNvSpPr/>
            <p:nvPr/>
          </p:nvSpPr>
          <p:spPr>
            <a:xfrm>
              <a:off x="2105859" y="8543902"/>
              <a:ext cx="19273206" cy="101112"/>
            </a:xfrm>
            <a:prstGeom prst="rect">
              <a:avLst/>
            </a:prstGeom>
            <a:solidFill>
              <a:srgbClr val="DADADA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9" name="Oval 68">
              <a:extLst>
                <a:ext uri="{FF2B5EF4-FFF2-40B4-BE49-F238E27FC236}">
                  <a16:creationId xmlns:a16="http://schemas.microsoft.com/office/drawing/2014/main" id="{57EC3353-3394-86C6-BF53-9BB3CB282F2A}"/>
                </a:ext>
              </a:extLst>
            </p:cNvPr>
            <p:cNvSpPr/>
            <p:nvPr/>
          </p:nvSpPr>
          <p:spPr>
            <a:xfrm>
              <a:off x="20908658" y="7126802"/>
              <a:ext cx="2698821" cy="2698821"/>
            </a:xfrm>
            <a:prstGeom prst="ellipse">
              <a:avLst/>
            </a:prstGeom>
            <a:solidFill>
              <a:schemeClr val="bg2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Oval 69">
              <a:extLst>
                <a:ext uri="{FF2B5EF4-FFF2-40B4-BE49-F238E27FC236}">
                  <a16:creationId xmlns:a16="http://schemas.microsoft.com/office/drawing/2014/main" id="{2AE0EF3B-8887-E88B-1F9A-5EDBCC3405B8}"/>
                </a:ext>
              </a:extLst>
            </p:cNvPr>
            <p:cNvSpPr/>
            <p:nvPr/>
          </p:nvSpPr>
          <p:spPr>
            <a:xfrm>
              <a:off x="1076793" y="7126802"/>
              <a:ext cx="2698821" cy="2698821"/>
            </a:xfrm>
            <a:prstGeom prst="ellipse">
              <a:avLst/>
            </a:prstGeom>
            <a:solidFill>
              <a:schemeClr val="bg2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Oval 70">
              <a:extLst>
                <a:ext uri="{FF2B5EF4-FFF2-40B4-BE49-F238E27FC236}">
                  <a16:creationId xmlns:a16="http://schemas.microsoft.com/office/drawing/2014/main" id="{C1F64081-FF6C-F498-52B0-9787A2F013B0}"/>
                </a:ext>
              </a:extLst>
            </p:cNvPr>
            <p:cNvSpPr/>
            <p:nvPr/>
          </p:nvSpPr>
          <p:spPr>
            <a:xfrm>
              <a:off x="15869247" y="7126802"/>
              <a:ext cx="2698821" cy="2698821"/>
            </a:xfrm>
            <a:prstGeom prst="ellipse">
              <a:avLst/>
            </a:prstGeom>
            <a:solidFill>
              <a:schemeClr val="bg2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Oval 71">
              <a:extLst>
                <a:ext uri="{FF2B5EF4-FFF2-40B4-BE49-F238E27FC236}">
                  <a16:creationId xmlns:a16="http://schemas.microsoft.com/office/drawing/2014/main" id="{DB14698B-C6A7-4307-A414-0E5143E16231}"/>
                </a:ext>
              </a:extLst>
            </p:cNvPr>
            <p:cNvSpPr/>
            <p:nvPr/>
          </p:nvSpPr>
          <p:spPr>
            <a:xfrm>
              <a:off x="10839414" y="7126802"/>
              <a:ext cx="2698821" cy="2698821"/>
            </a:xfrm>
            <a:prstGeom prst="ellipse">
              <a:avLst/>
            </a:prstGeom>
            <a:solidFill>
              <a:schemeClr val="bg2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Oval 72">
              <a:extLst>
                <a:ext uri="{FF2B5EF4-FFF2-40B4-BE49-F238E27FC236}">
                  <a16:creationId xmlns:a16="http://schemas.microsoft.com/office/drawing/2014/main" id="{05F456D7-5A50-B59A-EB15-517AB45925FD}"/>
                </a:ext>
              </a:extLst>
            </p:cNvPr>
            <p:cNvSpPr/>
            <p:nvPr/>
          </p:nvSpPr>
          <p:spPr>
            <a:xfrm>
              <a:off x="5926198" y="7126802"/>
              <a:ext cx="2698821" cy="2698821"/>
            </a:xfrm>
            <a:prstGeom prst="ellipse">
              <a:avLst/>
            </a:prstGeom>
            <a:solidFill>
              <a:schemeClr val="bg2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74" name="Group 73">
              <a:extLst>
                <a:ext uri="{FF2B5EF4-FFF2-40B4-BE49-F238E27FC236}">
                  <a16:creationId xmlns:a16="http://schemas.microsoft.com/office/drawing/2014/main" id="{FA22361F-7D8D-C224-33BB-E884D3C798A8}"/>
                </a:ext>
              </a:extLst>
            </p:cNvPr>
            <p:cNvGrpSpPr/>
            <p:nvPr/>
          </p:nvGrpSpPr>
          <p:grpSpPr>
            <a:xfrm>
              <a:off x="1140543" y="8644094"/>
              <a:ext cx="22406627" cy="923289"/>
              <a:chOff x="1140543" y="8644094"/>
              <a:chExt cx="22406627" cy="923289"/>
            </a:xfrm>
            <a:noFill/>
          </p:grpSpPr>
          <p:sp>
            <p:nvSpPr>
              <p:cNvPr id="84" name="Google Shape;86;p1">
                <a:extLst>
                  <a:ext uri="{FF2B5EF4-FFF2-40B4-BE49-F238E27FC236}">
                    <a16:creationId xmlns:a16="http://schemas.microsoft.com/office/drawing/2014/main" id="{366926C2-3D08-7679-F94D-4B68F3F17BFC}"/>
                  </a:ext>
                </a:extLst>
              </p:cNvPr>
              <p:cNvSpPr txBox="1"/>
              <p:nvPr/>
            </p:nvSpPr>
            <p:spPr>
              <a:xfrm>
                <a:off x="1140543" y="8794868"/>
                <a:ext cx="2610453" cy="400069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000" dirty="0">
                    <a:solidFill>
                      <a:schemeClr val="accent1"/>
                    </a:solidFill>
                    <a:latin typeface="Avenir"/>
                    <a:ea typeface="Avenir"/>
                    <a:cs typeface="Avenir"/>
                    <a:sym typeface="Avenir"/>
                  </a:rPr>
                  <a:t>Researcher</a:t>
                </a:r>
                <a:endParaRPr sz="2000" dirty="0">
                  <a:solidFill>
                    <a:schemeClr val="accent1"/>
                  </a:solidFill>
                </a:endParaRPr>
              </a:p>
            </p:txBody>
          </p:sp>
          <p:sp>
            <p:nvSpPr>
              <p:cNvPr id="85" name="Google Shape;87;p1">
                <a:extLst>
                  <a:ext uri="{FF2B5EF4-FFF2-40B4-BE49-F238E27FC236}">
                    <a16:creationId xmlns:a16="http://schemas.microsoft.com/office/drawing/2014/main" id="{13017EE1-AA19-6DDA-5CB8-9F848A7E08FF}"/>
                  </a:ext>
                </a:extLst>
              </p:cNvPr>
              <p:cNvSpPr txBox="1"/>
              <p:nvPr/>
            </p:nvSpPr>
            <p:spPr>
              <a:xfrm>
                <a:off x="10775603" y="8810257"/>
                <a:ext cx="2824341" cy="369291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1800" dirty="0">
                    <a:solidFill>
                      <a:schemeClr val="accent4">
                        <a:lumMod val="75000"/>
                      </a:schemeClr>
                    </a:solidFill>
                    <a:latin typeface="Avenir"/>
                    <a:ea typeface="Avenir"/>
                    <a:cs typeface="Avenir"/>
                    <a:sym typeface="Avenir"/>
                  </a:rPr>
                  <a:t>&gt;5 Suppliers</a:t>
                </a:r>
                <a:endParaRPr sz="1800" dirty="0">
                  <a:solidFill>
                    <a:schemeClr val="accent4">
                      <a:lumMod val="75000"/>
                    </a:schemeClr>
                  </a:solidFill>
                  <a:latin typeface="Avenir"/>
                  <a:ea typeface="Avenir"/>
                  <a:cs typeface="Avenir"/>
                  <a:sym typeface="Avenir"/>
                </a:endParaRPr>
              </a:p>
            </p:txBody>
          </p:sp>
          <p:sp>
            <p:nvSpPr>
              <p:cNvPr id="86" name="Google Shape;88;p1">
                <a:extLst>
                  <a:ext uri="{FF2B5EF4-FFF2-40B4-BE49-F238E27FC236}">
                    <a16:creationId xmlns:a16="http://schemas.microsoft.com/office/drawing/2014/main" id="{EA31C47B-34E6-1CE3-8A7F-3BE278D3AA68}"/>
                  </a:ext>
                </a:extLst>
              </p:cNvPr>
              <p:cNvSpPr txBox="1"/>
              <p:nvPr/>
            </p:nvSpPr>
            <p:spPr>
              <a:xfrm>
                <a:off x="15984725" y="8671757"/>
                <a:ext cx="2537040" cy="646290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1800" dirty="0">
                    <a:solidFill>
                      <a:schemeClr val="accent3"/>
                    </a:solidFill>
                    <a:latin typeface="Avenir"/>
                    <a:ea typeface="Avenir"/>
                    <a:cs typeface="Avenir"/>
                    <a:sym typeface="Avenir"/>
                  </a:rPr>
                  <a:t>3 SOWs to compare</a:t>
                </a:r>
              </a:p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chemeClr val="bg2"/>
                  </a:solidFill>
                  <a:latin typeface="Avenir"/>
                  <a:ea typeface="Avenir"/>
                  <a:cs typeface="Avenir"/>
                  <a:sym typeface="Avenir"/>
                </a:endParaRPr>
              </a:p>
            </p:txBody>
          </p:sp>
          <p:sp>
            <p:nvSpPr>
              <p:cNvPr id="87" name="Google Shape;89;p1">
                <a:extLst>
                  <a:ext uri="{FF2B5EF4-FFF2-40B4-BE49-F238E27FC236}">
                    <a16:creationId xmlns:a16="http://schemas.microsoft.com/office/drawing/2014/main" id="{3E524AA7-0F6F-B685-5FEC-6722D6C7061C}"/>
                  </a:ext>
                </a:extLst>
              </p:cNvPr>
              <p:cNvSpPr txBox="1"/>
              <p:nvPr/>
            </p:nvSpPr>
            <p:spPr>
              <a:xfrm>
                <a:off x="6007620" y="8671757"/>
                <a:ext cx="2529965" cy="438740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1800" dirty="0" err="1">
                    <a:solidFill>
                      <a:schemeClr val="accent4"/>
                    </a:solidFill>
                    <a:latin typeface="Avenir"/>
                    <a:ea typeface="Avenir"/>
                    <a:cs typeface="Avenir"/>
                    <a:sym typeface="Avenir"/>
                  </a:rPr>
                  <a:t>Scientist.com</a:t>
                </a:r>
                <a:endParaRPr lang="en-US" sz="1800" dirty="0">
                  <a:solidFill>
                    <a:schemeClr val="accent4"/>
                  </a:solidFill>
                  <a:latin typeface="Avenir"/>
                  <a:ea typeface="Avenir"/>
                  <a:cs typeface="Avenir"/>
                  <a:sym typeface="Avenir"/>
                </a:endParaRPr>
              </a:p>
            </p:txBody>
          </p:sp>
          <p:sp>
            <p:nvSpPr>
              <p:cNvPr id="88" name="Google Shape;95;p1">
                <a:extLst>
                  <a:ext uri="{FF2B5EF4-FFF2-40B4-BE49-F238E27FC236}">
                    <a16:creationId xmlns:a16="http://schemas.microsoft.com/office/drawing/2014/main" id="{AF934FD6-0E8A-7C90-407B-966D704CB24B}"/>
                  </a:ext>
                </a:extLst>
              </p:cNvPr>
              <p:cNvSpPr txBox="1"/>
              <p:nvPr/>
            </p:nvSpPr>
            <p:spPr>
              <a:xfrm>
                <a:off x="21010130" y="8644094"/>
                <a:ext cx="2537040" cy="923289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1800" dirty="0">
                    <a:solidFill>
                      <a:schemeClr val="accent2"/>
                    </a:solidFill>
                    <a:latin typeface="Avenir"/>
                    <a:ea typeface="Avenir"/>
                    <a:cs typeface="Avenir"/>
                    <a:sym typeface="Avenir"/>
                  </a:rPr>
                  <a:t>1 PO,</a:t>
                </a:r>
              </a:p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1800" b="1" dirty="0">
                    <a:solidFill>
                      <a:schemeClr val="accent2"/>
                    </a:solidFill>
                    <a:latin typeface="Avenir"/>
                    <a:ea typeface="Avenir"/>
                    <a:cs typeface="Avenir"/>
                    <a:sym typeface="Avenir"/>
                  </a:rPr>
                  <a:t>3 Days Start</a:t>
                </a:r>
              </a:p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1800" b="1" dirty="0">
                    <a:solidFill>
                      <a:schemeClr val="accent2"/>
                    </a:solidFill>
                    <a:latin typeface="Avenir"/>
                    <a:ea typeface="Avenir"/>
                    <a:cs typeface="Avenir"/>
                    <a:sym typeface="Avenir"/>
                  </a:rPr>
                  <a:t>to Finish</a:t>
                </a:r>
                <a:endParaRPr sz="1800" b="1" dirty="0">
                  <a:solidFill>
                    <a:schemeClr val="accent2"/>
                  </a:solidFill>
                  <a:latin typeface="Avenir"/>
                  <a:ea typeface="Avenir"/>
                  <a:cs typeface="Avenir"/>
                  <a:sym typeface="Avenir"/>
                </a:endParaRPr>
              </a:p>
            </p:txBody>
          </p:sp>
        </p:grpSp>
        <p:grpSp>
          <p:nvGrpSpPr>
            <p:cNvPr id="75" name="Group 74">
              <a:extLst>
                <a:ext uri="{FF2B5EF4-FFF2-40B4-BE49-F238E27FC236}">
                  <a16:creationId xmlns:a16="http://schemas.microsoft.com/office/drawing/2014/main" id="{65259AE3-48E1-4D2D-2FED-0F39A67BE355}"/>
                </a:ext>
              </a:extLst>
            </p:cNvPr>
            <p:cNvGrpSpPr/>
            <p:nvPr/>
          </p:nvGrpSpPr>
          <p:grpSpPr>
            <a:xfrm>
              <a:off x="2105858" y="7551110"/>
              <a:ext cx="20525515" cy="886675"/>
              <a:chOff x="2105858" y="7551110"/>
              <a:chExt cx="20525515" cy="886675"/>
            </a:xfrm>
            <a:gradFill>
              <a:gsLst>
                <a:gs pos="18000">
                  <a:schemeClr val="accent4"/>
                </a:gs>
                <a:gs pos="0">
                  <a:schemeClr val="accent1"/>
                </a:gs>
                <a:gs pos="100000">
                  <a:schemeClr val="accent2"/>
                </a:gs>
                <a:gs pos="68000">
                  <a:schemeClr val="accent3"/>
                </a:gs>
              </a:gsLst>
              <a:lin ang="0" scaled="0"/>
            </a:gradFill>
          </p:grpSpPr>
          <p:sp>
            <p:nvSpPr>
              <p:cNvPr id="79" name="Google Shape;83;p1">
                <a:extLst>
                  <a:ext uri="{FF2B5EF4-FFF2-40B4-BE49-F238E27FC236}">
                    <a16:creationId xmlns:a16="http://schemas.microsoft.com/office/drawing/2014/main" id="{F23D2B0E-5DF9-D66F-A1C4-B0B8E46C53DC}"/>
                  </a:ext>
                </a:extLst>
              </p:cNvPr>
              <p:cNvSpPr/>
              <p:nvPr/>
            </p:nvSpPr>
            <p:spPr>
              <a:xfrm>
                <a:off x="2105858" y="7551110"/>
                <a:ext cx="708422" cy="833638"/>
              </a:xfrm>
              <a:custGeom>
                <a:avLst/>
                <a:gdLst/>
                <a:ahLst/>
                <a:cxnLst/>
                <a:rect l="l" t="t" r="r" b="b"/>
                <a:pathLst>
                  <a:path w="16691" h="21600" extrusionOk="0">
                    <a:moveTo>
                      <a:pt x="1016" y="20520"/>
                    </a:moveTo>
                    <a:cubicBezTo>
                      <a:pt x="1258" y="18675"/>
                      <a:pt x="2752" y="17923"/>
                      <a:pt x="4191" y="17361"/>
                    </a:cubicBezTo>
                    <a:cubicBezTo>
                      <a:pt x="5156" y="17087"/>
                      <a:pt x="6884" y="15971"/>
                      <a:pt x="6884" y="13567"/>
                    </a:cubicBezTo>
                    <a:cubicBezTo>
                      <a:pt x="6884" y="11510"/>
                      <a:pt x="6113" y="10507"/>
                      <a:pt x="5698" y="9969"/>
                    </a:cubicBezTo>
                    <a:cubicBezTo>
                      <a:pt x="5646" y="9902"/>
                      <a:pt x="5599" y="9842"/>
                      <a:pt x="5562" y="9786"/>
                    </a:cubicBezTo>
                    <a:lnTo>
                      <a:pt x="5526" y="9735"/>
                    </a:lnTo>
                    <a:cubicBezTo>
                      <a:pt x="5491" y="9662"/>
                      <a:pt x="5297" y="9177"/>
                      <a:pt x="5553" y="8011"/>
                    </a:cubicBezTo>
                    <a:cubicBezTo>
                      <a:pt x="5604" y="7777"/>
                      <a:pt x="5583" y="7531"/>
                      <a:pt x="5493" y="7312"/>
                    </a:cubicBezTo>
                    <a:cubicBezTo>
                      <a:pt x="5249" y="6721"/>
                      <a:pt x="4603" y="5151"/>
                      <a:pt x="5035" y="3988"/>
                    </a:cubicBezTo>
                    <a:cubicBezTo>
                      <a:pt x="5619" y="2411"/>
                      <a:pt x="6140" y="2099"/>
                      <a:pt x="7085" y="1642"/>
                    </a:cubicBezTo>
                    <a:cubicBezTo>
                      <a:pt x="7132" y="1619"/>
                      <a:pt x="7177" y="1592"/>
                      <a:pt x="7220" y="1562"/>
                    </a:cubicBezTo>
                    <a:cubicBezTo>
                      <a:pt x="7458" y="1393"/>
                      <a:pt x="8233" y="1080"/>
                      <a:pt x="9029" y="1080"/>
                    </a:cubicBezTo>
                    <a:cubicBezTo>
                      <a:pt x="9467" y="1080"/>
                      <a:pt x="9840" y="1172"/>
                      <a:pt x="10137" y="1353"/>
                    </a:cubicBezTo>
                    <a:cubicBezTo>
                      <a:pt x="10491" y="1569"/>
                      <a:pt x="10825" y="1968"/>
                      <a:pt x="11308" y="3213"/>
                    </a:cubicBezTo>
                    <a:cubicBezTo>
                      <a:pt x="11991" y="4974"/>
                      <a:pt x="11820" y="6477"/>
                      <a:pt x="11347" y="7186"/>
                    </a:cubicBezTo>
                    <a:cubicBezTo>
                      <a:pt x="11175" y="7442"/>
                      <a:pt x="11116" y="7769"/>
                      <a:pt x="11184" y="8078"/>
                    </a:cubicBezTo>
                    <a:cubicBezTo>
                      <a:pt x="11422" y="9164"/>
                      <a:pt x="11247" y="9602"/>
                      <a:pt x="11210" y="9679"/>
                    </a:cubicBezTo>
                    <a:cubicBezTo>
                      <a:pt x="11181" y="9712"/>
                      <a:pt x="11153" y="9748"/>
                      <a:pt x="11129" y="9786"/>
                    </a:cubicBezTo>
                    <a:cubicBezTo>
                      <a:pt x="11091" y="9842"/>
                      <a:pt x="11044" y="9902"/>
                      <a:pt x="10992" y="9969"/>
                    </a:cubicBezTo>
                    <a:cubicBezTo>
                      <a:pt x="10578" y="10507"/>
                      <a:pt x="9806" y="11510"/>
                      <a:pt x="9806" y="13567"/>
                    </a:cubicBezTo>
                    <a:cubicBezTo>
                      <a:pt x="9806" y="15972"/>
                      <a:pt x="11535" y="17087"/>
                      <a:pt x="12500" y="17361"/>
                    </a:cubicBezTo>
                    <a:cubicBezTo>
                      <a:pt x="13925" y="17916"/>
                      <a:pt x="15432" y="18665"/>
                      <a:pt x="15675" y="20520"/>
                    </a:cubicBezTo>
                    <a:lnTo>
                      <a:pt x="1016" y="20520"/>
                    </a:lnTo>
                    <a:close/>
                    <a:moveTo>
                      <a:pt x="12782" y="16326"/>
                    </a:moveTo>
                    <a:cubicBezTo>
                      <a:pt x="12782" y="16326"/>
                      <a:pt x="10788" y="15813"/>
                      <a:pt x="10788" y="13567"/>
                    </a:cubicBezTo>
                    <a:cubicBezTo>
                      <a:pt x="10788" y="11595"/>
                      <a:pt x="11607" y="10900"/>
                      <a:pt x="11923" y="10420"/>
                    </a:cubicBezTo>
                    <a:cubicBezTo>
                      <a:pt x="11923" y="10420"/>
                      <a:pt x="12573" y="9806"/>
                      <a:pt x="12138" y="7825"/>
                    </a:cubicBezTo>
                    <a:cubicBezTo>
                      <a:pt x="12863" y="6740"/>
                      <a:pt x="12999" y="4821"/>
                      <a:pt x="12211" y="2789"/>
                    </a:cubicBezTo>
                    <a:cubicBezTo>
                      <a:pt x="11716" y="1514"/>
                      <a:pt x="11279" y="815"/>
                      <a:pt x="10613" y="409"/>
                    </a:cubicBezTo>
                    <a:cubicBezTo>
                      <a:pt x="10124" y="111"/>
                      <a:pt x="9569" y="0"/>
                      <a:pt x="9029" y="0"/>
                    </a:cubicBezTo>
                    <a:cubicBezTo>
                      <a:pt x="8023" y="0"/>
                      <a:pt x="7070" y="384"/>
                      <a:pt x="6690" y="653"/>
                    </a:cubicBezTo>
                    <a:cubicBezTo>
                      <a:pt x="5576" y="1192"/>
                      <a:pt x="4828" y="1688"/>
                      <a:pt x="4126" y="3579"/>
                    </a:cubicBezTo>
                    <a:cubicBezTo>
                      <a:pt x="3556" y="5114"/>
                      <a:pt x="4241" y="6891"/>
                      <a:pt x="4598" y="7757"/>
                    </a:cubicBezTo>
                    <a:cubicBezTo>
                      <a:pt x="4163" y="9739"/>
                      <a:pt x="4767" y="10420"/>
                      <a:pt x="4767" y="10420"/>
                    </a:cubicBezTo>
                    <a:cubicBezTo>
                      <a:pt x="5083" y="10900"/>
                      <a:pt x="5903" y="11595"/>
                      <a:pt x="5903" y="13567"/>
                    </a:cubicBezTo>
                    <a:cubicBezTo>
                      <a:pt x="5903" y="15813"/>
                      <a:pt x="3909" y="16326"/>
                      <a:pt x="3909" y="16326"/>
                    </a:cubicBezTo>
                    <a:cubicBezTo>
                      <a:pt x="2642" y="16817"/>
                      <a:pt x="0" y="17821"/>
                      <a:pt x="0" y="21060"/>
                    </a:cubicBezTo>
                    <a:cubicBezTo>
                      <a:pt x="0" y="21060"/>
                      <a:pt x="0" y="21600"/>
                      <a:pt x="491" y="21600"/>
                    </a:cubicBezTo>
                    <a:lnTo>
                      <a:pt x="16200" y="21600"/>
                    </a:lnTo>
                    <a:cubicBezTo>
                      <a:pt x="16691" y="21600"/>
                      <a:pt x="16691" y="21060"/>
                      <a:pt x="16691" y="21060"/>
                    </a:cubicBezTo>
                    <a:cubicBezTo>
                      <a:pt x="16691" y="17821"/>
                      <a:pt x="14048" y="16817"/>
                      <a:pt x="12782" y="16326"/>
                    </a:cubicBezTo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38075" tIns="38075" rIns="38075" bIns="3807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999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0" name="Google Shape;84;p1">
                <a:extLst>
                  <a:ext uri="{FF2B5EF4-FFF2-40B4-BE49-F238E27FC236}">
                    <a16:creationId xmlns:a16="http://schemas.microsoft.com/office/drawing/2014/main" id="{4C395640-FE5F-9366-78A9-E066E0130E58}"/>
                  </a:ext>
                </a:extLst>
              </p:cNvPr>
              <p:cNvSpPr/>
              <p:nvPr/>
            </p:nvSpPr>
            <p:spPr>
              <a:xfrm>
                <a:off x="6740180" y="7552180"/>
                <a:ext cx="1048454" cy="857921"/>
              </a:xfrm>
              <a:custGeom>
                <a:avLst/>
                <a:gdLst/>
                <a:ahLst/>
                <a:cxnLst/>
                <a:rect l="l" t="t" r="r" b="b"/>
                <a:pathLst>
                  <a:path w="21600" h="21600" extrusionOk="0">
                    <a:moveTo>
                      <a:pt x="4457" y="20400"/>
                    </a:moveTo>
                    <a:cubicBezTo>
                      <a:pt x="4686" y="18711"/>
                      <a:pt x="5897" y="18036"/>
                      <a:pt x="7134" y="17493"/>
                    </a:cubicBezTo>
                    <a:lnTo>
                      <a:pt x="7173" y="17477"/>
                    </a:lnTo>
                    <a:cubicBezTo>
                      <a:pt x="8055" y="17190"/>
                      <a:pt x="9626" y="16039"/>
                      <a:pt x="9626" y="13569"/>
                    </a:cubicBezTo>
                    <a:cubicBezTo>
                      <a:pt x="9626" y="11474"/>
                      <a:pt x="8932" y="10452"/>
                      <a:pt x="8558" y="9902"/>
                    </a:cubicBezTo>
                    <a:cubicBezTo>
                      <a:pt x="8484" y="9791"/>
                      <a:pt x="8394" y="9649"/>
                      <a:pt x="8414" y="9680"/>
                    </a:cubicBezTo>
                    <a:cubicBezTo>
                      <a:pt x="8384" y="9599"/>
                      <a:pt x="8237" y="9129"/>
                      <a:pt x="8449" y="8035"/>
                    </a:cubicBezTo>
                    <a:cubicBezTo>
                      <a:pt x="8549" y="7522"/>
                      <a:pt x="8380" y="7241"/>
                      <a:pt x="8380" y="7241"/>
                    </a:cubicBezTo>
                    <a:cubicBezTo>
                      <a:pt x="8112" y="6505"/>
                      <a:pt x="7614" y="5133"/>
                      <a:pt x="7988" y="4025"/>
                    </a:cubicBezTo>
                    <a:cubicBezTo>
                      <a:pt x="8490" y="2492"/>
                      <a:pt x="8935" y="2190"/>
                      <a:pt x="9741" y="1747"/>
                    </a:cubicBezTo>
                    <a:cubicBezTo>
                      <a:pt x="9788" y="1721"/>
                      <a:pt x="9834" y="1691"/>
                      <a:pt x="9877" y="1657"/>
                    </a:cubicBezTo>
                    <a:cubicBezTo>
                      <a:pt x="10029" y="1535"/>
                      <a:pt x="10674" y="1200"/>
                      <a:pt x="11403" y="1200"/>
                    </a:cubicBezTo>
                    <a:cubicBezTo>
                      <a:pt x="11768" y="1200"/>
                      <a:pt x="12075" y="1285"/>
                      <a:pt x="12318" y="1454"/>
                    </a:cubicBezTo>
                    <a:cubicBezTo>
                      <a:pt x="12610" y="1655"/>
                      <a:pt x="12890" y="2039"/>
                      <a:pt x="13313" y="3271"/>
                    </a:cubicBezTo>
                    <a:cubicBezTo>
                      <a:pt x="14101" y="5469"/>
                      <a:pt x="13602" y="6698"/>
                      <a:pt x="13350" y="7124"/>
                    </a:cubicBezTo>
                    <a:cubicBezTo>
                      <a:pt x="13183" y="7407"/>
                      <a:pt x="13126" y="7764"/>
                      <a:pt x="13191" y="8102"/>
                    </a:cubicBezTo>
                    <a:cubicBezTo>
                      <a:pt x="13386" y="9109"/>
                      <a:pt x="13260" y="9534"/>
                      <a:pt x="13227" y="9619"/>
                    </a:cubicBezTo>
                    <a:cubicBezTo>
                      <a:pt x="13219" y="9631"/>
                      <a:pt x="13101" y="9814"/>
                      <a:pt x="13041" y="9902"/>
                    </a:cubicBezTo>
                    <a:cubicBezTo>
                      <a:pt x="12668" y="10452"/>
                      <a:pt x="11973" y="11474"/>
                      <a:pt x="11973" y="13569"/>
                    </a:cubicBezTo>
                    <a:cubicBezTo>
                      <a:pt x="11973" y="16039"/>
                      <a:pt x="13545" y="17190"/>
                      <a:pt x="14427" y="17477"/>
                    </a:cubicBezTo>
                    <a:lnTo>
                      <a:pt x="14466" y="17493"/>
                    </a:lnTo>
                    <a:cubicBezTo>
                      <a:pt x="15703" y="18036"/>
                      <a:pt x="16914" y="18711"/>
                      <a:pt x="17143" y="20400"/>
                    </a:cubicBezTo>
                    <a:cubicBezTo>
                      <a:pt x="17143" y="20400"/>
                      <a:pt x="4457" y="20400"/>
                      <a:pt x="4457" y="20400"/>
                    </a:cubicBezTo>
                    <a:close/>
                    <a:moveTo>
                      <a:pt x="14715" y="16328"/>
                    </a:moveTo>
                    <a:cubicBezTo>
                      <a:pt x="14715" y="16328"/>
                      <a:pt x="12955" y="15815"/>
                      <a:pt x="12955" y="13569"/>
                    </a:cubicBezTo>
                    <a:cubicBezTo>
                      <a:pt x="12955" y="11596"/>
                      <a:pt x="13678" y="10901"/>
                      <a:pt x="13957" y="10421"/>
                    </a:cubicBezTo>
                    <a:cubicBezTo>
                      <a:pt x="13957" y="10421"/>
                      <a:pt x="14531" y="9807"/>
                      <a:pt x="14146" y="7826"/>
                    </a:cubicBezTo>
                    <a:cubicBezTo>
                      <a:pt x="14787" y="6740"/>
                      <a:pt x="14995" y="4972"/>
                      <a:pt x="14211" y="2789"/>
                    </a:cubicBezTo>
                    <a:cubicBezTo>
                      <a:pt x="13774" y="1514"/>
                      <a:pt x="13389" y="815"/>
                      <a:pt x="12801" y="409"/>
                    </a:cubicBezTo>
                    <a:cubicBezTo>
                      <a:pt x="12370" y="110"/>
                      <a:pt x="11880" y="0"/>
                      <a:pt x="11403" y="0"/>
                    </a:cubicBezTo>
                    <a:cubicBezTo>
                      <a:pt x="10516" y="0"/>
                      <a:pt x="9675" y="384"/>
                      <a:pt x="9339" y="653"/>
                    </a:cubicBezTo>
                    <a:cubicBezTo>
                      <a:pt x="8357" y="1192"/>
                      <a:pt x="7697" y="1688"/>
                      <a:pt x="7077" y="3579"/>
                    </a:cubicBezTo>
                    <a:cubicBezTo>
                      <a:pt x="6540" y="5168"/>
                      <a:pt x="7179" y="6892"/>
                      <a:pt x="7494" y="7758"/>
                    </a:cubicBezTo>
                    <a:cubicBezTo>
                      <a:pt x="7110" y="9740"/>
                      <a:pt x="7642" y="10421"/>
                      <a:pt x="7642" y="10421"/>
                    </a:cubicBezTo>
                    <a:cubicBezTo>
                      <a:pt x="7922" y="10901"/>
                      <a:pt x="8644" y="11596"/>
                      <a:pt x="8644" y="13569"/>
                    </a:cubicBezTo>
                    <a:cubicBezTo>
                      <a:pt x="8644" y="15815"/>
                      <a:pt x="6885" y="16328"/>
                      <a:pt x="6885" y="16328"/>
                    </a:cubicBezTo>
                    <a:cubicBezTo>
                      <a:pt x="5768" y="16819"/>
                      <a:pt x="3436" y="17760"/>
                      <a:pt x="3436" y="21000"/>
                    </a:cubicBezTo>
                    <a:cubicBezTo>
                      <a:pt x="3436" y="21000"/>
                      <a:pt x="3436" y="21600"/>
                      <a:pt x="3927" y="21600"/>
                    </a:cubicBezTo>
                    <a:lnTo>
                      <a:pt x="17673" y="21600"/>
                    </a:lnTo>
                    <a:cubicBezTo>
                      <a:pt x="18164" y="21600"/>
                      <a:pt x="18164" y="21000"/>
                      <a:pt x="18164" y="21000"/>
                    </a:cubicBezTo>
                    <a:cubicBezTo>
                      <a:pt x="18164" y="17760"/>
                      <a:pt x="15832" y="16819"/>
                      <a:pt x="14715" y="16328"/>
                    </a:cubicBezTo>
                    <a:moveTo>
                      <a:pt x="19516" y="15006"/>
                    </a:moveTo>
                    <a:cubicBezTo>
                      <a:pt x="19516" y="15006"/>
                      <a:pt x="18416" y="14701"/>
                      <a:pt x="18416" y="12954"/>
                    </a:cubicBezTo>
                    <a:cubicBezTo>
                      <a:pt x="18416" y="11419"/>
                      <a:pt x="18794" y="10879"/>
                      <a:pt x="19017" y="10506"/>
                    </a:cubicBezTo>
                    <a:cubicBezTo>
                      <a:pt x="19017" y="10506"/>
                      <a:pt x="19443" y="9975"/>
                      <a:pt x="19136" y="8435"/>
                    </a:cubicBezTo>
                    <a:cubicBezTo>
                      <a:pt x="19388" y="7760"/>
                      <a:pt x="19900" y="6419"/>
                      <a:pt x="19470" y="5184"/>
                    </a:cubicBezTo>
                    <a:cubicBezTo>
                      <a:pt x="18974" y="3714"/>
                      <a:pt x="18645" y="3327"/>
                      <a:pt x="17860" y="2908"/>
                    </a:cubicBezTo>
                    <a:cubicBezTo>
                      <a:pt x="17591" y="2699"/>
                      <a:pt x="16918" y="2400"/>
                      <a:pt x="16208" y="2400"/>
                    </a:cubicBezTo>
                    <a:cubicBezTo>
                      <a:pt x="15873" y="2400"/>
                      <a:pt x="15531" y="2473"/>
                      <a:pt x="15218" y="2647"/>
                    </a:cubicBezTo>
                    <a:cubicBezTo>
                      <a:pt x="15343" y="3035"/>
                      <a:pt x="15449" y="3420"/>
                      <a:pt x="15525" y="3799"/>
                    </a:cubicBezTo>
                    <a:cubicBezTo>
                      <a:pt x="15537" y="3790"/>
                      <a:pt x="15550" y="3779"/>
                      <a:pt x="15563" y="3770"/>
                    </a:cubicBezTo>
                    <a:cubicBezTo>
                      <a:pt x="15730" y="3657"/>
                      <a:pt x="15948" y="3600"/>
                      <a:pt x="16208" y="3600"/>
                    </a:cubicBezTo>
                    <a:cubicBezTo>
                      <a:pt x="16716" y="3600"/>
                      <a:pt x="17211" y="3825"/>
                      <a:pt x="17332" y="3919"/>
                    </a:cubicBezTo>
                    <a:cubicBezTo>
                      <a:pt x="17375" y="3953"/>
                      <a:pt x="17421" y="3983"/>
                      <a:pt x="17467" y="4008"/>
                    </a:cubicBezTo>
                    <a:cubicBezTo>
                      <a:pt x="17950" y="4265"/>
                      <a:pt x="18131" y="4362"/>
                      <a:pt x="18562" y="5641"/>
                    </a:cubicBezTo>
                    <a:cubicBezTo>
                      <a:pt x="18822" y="6387"/>
                      <a:pt x="18452" y="7378"/>
                      <a:pt x="18253" y="7911"/>
                    </a:cubicBezTo>
                    <a:cubicBezTo>
                      <a:pt x="18161" y="8156"/>
                      <a:pt x="18130" y="8457"/>
                      <a:pt x="18182" y="8718"/>
                    </a:cubicBezTo>
                    <a:cubicBezTo>
                      <a:pt x="18316" y="9392"/>
                      <a:pt x="18254" y="9706"/>
                      <a:pt x="18232" y="9784"/>
                    </a:cubicBezTo>
                    <a:cubicBezTo>
                      <a:pt x="18230" y="9788"/>
                      <a:pt x="18227" y="9793"/>
                      <a:pt x="18224" y="9798"/>
                    </a:cubicBezTo>
                    <a:lnTo>
                      <a:pt x="18191" y="9853"/>
                    </a:lnTo>
                    <a:cubicBezTo>
                      <a:pt x="17926" y="10290"/>
                      <a:pt x="17434" y="11106"/>
                      <a:pt x="17434" y="12954"/>
                    </a:cubicBezTo>
                    <a:cubicBezTo>
                      <a:pt x="17434" y="15019"/>
                      <a:pt x="18570" y="15933"/>
                      <a:pt x="19229" y="16155"/>
                    </a:cubicBezTo>
                    <a:cubicBezTo>
                      <a:pt x="19856" y="16429"/>
                      <a:pt x="20435" y="16859"/>
                      <a:pt x="20582" y="17999"/>
                    </a:cubicBezTo>
                    <a:lnTo>
                      <a:pt x="18459" y="18000"/>
                    </a:lnTo>
                    <a:cubicBezTo>
                      <a:pt x="18647" y="18353"/>
                      <a:pt x="18802" y="18755"/>
                      <a:pt x="18920" y="19200"/>
                    </a:cubicBezTo>
                    <a:lnTo>
                      <a:pt x="21109" y="19199"/>
                    </a:lnTo>
                    <a:cubicBezTo>
                      <a:pt x="21600" y="19199"/>
                      <a:pt x="21600" y="18599"/>
                      <a:pt x="21600" y="18599"/>
                    </a:cubicBezTo>
                    <a:cubicBezTo>
                      <a:pt x="21600" y="16199"/>
                      <a:pt x="20410" y="15388"/>
                      <a:pt x="19516" y="15006"/>
                    </a:cubicBezTo>
                    <a:moveTo>
                      <a:pt x="2371" y="16155"/>
                    </a:moveTo>
                    <a:cubicBezTo>
                      <a:pt x="3030" y="15933"/>
                      <a:pt x="4166" y="15019"/>
                      <a:pt x="4166" y="12954"/>
                    </a:cubicBezTo>
                    <a:cubicBezTo>
                      <a:pt x="4166" y="11106"/>
                      <a:pt x="3673" y="10290"/>
                      <a:pt x="3409" y="9853"/>
                    </a:cubicBezTo>
                    <a:lnTo>
                      <a:pt x="3376" y="9798"/>
                    </a:lnTo>
                    <a:cubicBezTo>
                      <a:pt x="3373" y="9793"/>
                      <a:pt x="3370" y="9788"/>
                      <a:pt x="3367" y="9784"/>
                    </a:cubicBezTo>
                    <a:cubicBezTo>
                      <a:pt x="3346" y="9706"/>
                      <a:pt x="3283" y="9392"/>
                      <a:pt x="3418" y="8718"/>
                    </a:cubicBezTo>
                    <a:cubicBezTo>
                      <a:pt x="3470" y="8457"/>
                      <a:pt x="3439" y="8156"/>
                      <a:pt x="3347" y="7911"/>
                    </a:cubicBezTo>
                    <a:cubicBezTo>
                      <a:pt x="3148" y="7378"/>
                      <a:pt x="2778" y="6387"/>
                      <a:pt x="3038" y="5641"/>
                    </a:cubicBezTo>
                    <a:cubicBezTo>
                      <a:pt x="3469" y="4362"/>
                      <a:pt x="3649" y="4265"/>
                      <a:pt x="4133" y="4008"/>
                    </a:cubicBezTo>
                    <a:cubicBezTo>
                      <a:pt x="4180" y="3983"/>
                      <a:pt x="4225" y="3953"/>
                      <a:pt x="4268" y="3919"/>
                    </a:cubicBezTo>
                    <a:cubicBezTo>
                      <a:pt x="4389" y="3825"/>
                      <a:pt x="4884" y="3600"/>
                      <a:pt x="5392" y="3600"/>
                    </a:cubicBezTo>
                    <a:cubicBezTo>
                      <a:pt x="5636" y="3600"/>
                      <a:pt x="5839" y="3655"/>
                      <a:pt x="6002" y="3755"/>
                    </a:cubicBezTo>
                    <a:cubicBezTo>
                      <a:pt x="6045" y="3548"/>
                      <a:pt x="6096" y="3341"/>
                      <a:pt x="6165" y="3134"/>
                    </a:cubicBezTo>
                    <a:cubicBezTo>
                      <a:pt x="6225" y="2950"/>
                      <a:pt x="6289" y="2793"/>
                      <a:pt x="6351" y="2630"/>
                    </a:cubicBezTo>
                    <a:cubicBezTo>
                      <a:pt x="6046" y="2468"/>
                      <a:pt x="5716" y="2400"/>
                      <a:pt x="5392" y="2400"/>
                    </a:cubicBezTo>
                    <a:cubicBezTo>
                      <a:pt x="4682" y="2400"/>
                      <a:pt x="4009" y="2699"/>
                      <a:pt x="3740" y="2908"/>
                    </a:cubicBezTo>
                    <a:cubicBezTo>
                      <a:pt x="2955" y="3327"/>
                      <a:pt x="2625" y="3714"/>
                      <a:pt x="2130" y="5184"/>
                    </a:cubicBezTo>
                    <a:cubicBezTo>
                      <a:pt x="1700" y="6419"/>
                      <a:pt x="2212" y="7760"/>
                      <a:pt x="2464" y="8435"/>
                    </a:cubicBezTo>
                    <a:cubicBezTo>
                      <a:pt x="2156" y="9975"/>
                      <a:pt x="2583" y="10506"/>
                      <a:pt x="2583" y="10506"/>
                    </a:cubicBezTo>
                    <a:cubicBezTo>
                      <a:pt x="2806" y="10879"/>
                      <a:pt x="3185" y="11419"/>
                      <a:pt x="3185" y="12954"/>
                    </a:cubicBezTo>
                    <a:cubicBezTo>
                      <a:pt x="3185" y="14701"/>
                      <a:pt x="2084" y="15006"/>
                      <a:pt x="2084" y="15006"/>
                    </a:cubicBezTo>
                    <a:cubicBezTo>
                      <a:pt x="1191" y="15388"/>
                      <a:pt x="0" y="16199"/>
                      <a:pt x="0" y="18599"/>
                    </a:cubicBezTo>
                    <a:cubicBezTo>
                      <a:pt x="0" y="18599"/>
                      <a:pt x="0" y="19199"/>
                      <a:pt x="491" y="19199"/>
                    </a:cubicBezTo>
                    <a:lnTo>
                      <a:pt x="2680" y="19200"/>
                    </a:lnTo>
                    <a:cubicBezTo>
                      <a:pt x="2798" y="18755"/>
                      <a:pt x="2952" y="18353"/>
                      <a:pt x="3141" y="18000"/>
                    </a:cubicBezTo>
                    <a:lnTo>
                      <a:pt x="1018" y="17999"/>
                    </a:lnTo>
                    <a:cubicBezTo>
                      <a:pt x="1165" y="16859"/>
                      <a:pt x="1744" y="16429"/>
                      <a:pt x="2371" y="16155"/>
                    </a:cubicBezTo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38075" tIns="38075" rIns="38075" bIns="3807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999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1" name="Google Shape;85;p1">
                <a:extLst>
                  <a:ext uri="{FF2B5EF4-FFF2-40B4-BE49-F238E27FC236}">
                    <a16:creationId xmlns:a16="http://schemas.microsoft.com/office/drawing/2014/main" id="{6CDED830-F042-9AD0-9E08-51C851F743F5}"/>
                  </a:ext>
                </a:extLst>
              </p:cNvPr>
              <p:cNvSpPr/>
              <p:nvPr/>
            </p:nvSpPr>
            <p:spPr>
              <a:xfrm>
                <a:off x="21938675" y="7591154"/>
                <a:ext cx="692698" cy="846631"/>
              </a:xfrm>
              <a:custGeom>
                <a:avLst/>
                <a:gdLst/>
                <a:ahLst/>
                <a:cxnLst/>
                <a:rect l="l" t="t" r="r" b="b"/>
                <a:pathLst>
                  <a:path w="21600" h="21600" extrusionOk="0">
                    <a:moveTo>
                      <a:pt x="14400" y="13745"/>
                    </a:moveTo>
                    <a:lnTo>
                      <a:pt x="3600" y="13745"/>
                    </a:lnTo>
                    <a:cubicBezTo>
                      <a:pt x="3269" y="13745"/>
                      <a:pt x="3000" y="13966"/>
                      <a:pt x="3000" y="14236"/>
                    </a:cubicBezTo>
                    <a:cubicBezTo>
                      <a:pt x="3000" y="14508"/>
                      <a:pt x="3269" y="14727"/>
                      <a:pt x="3600" y="14727"/>
                    </a:cubicBezTo>
                    <a:lnTo>
                      <a:pt x="14400" y="14727"/>
                    </a:lnTo>
                    <a:cubicBezTo>
                      <a:pt x="14731" y="14727"/>
                      <a:pt x="15000" y="14508"/>
                      <a:pt x="15000" y="14236"/>
                    </a:cubicBezTo>
                    <a:cubicBezTo>
                      <a:pt x="15000" y="13966"/>
                      <a:pt x="14731" y="13745"/>
                      <a:pt x="14400" y="13745"/>
                    </a:cubicBezTo>
                    <a:moveTo>
                      <a:pt x="3000" y="11291"/>
                    </a:moveTo>
                    <a:cubicBezTo>
                      <a:pt x="3000" y="11562"/>
                      <a:pt x="3269" y="11782"/>
                      <a:pt x="3600" y="11782"/>
                    </a:cubicBezTo>
                    <a:lnTo>
                      <a:pt x="18000" y="11782"/>
                    </a:lnTo>
                    <a:cubicBezTo>
                      <a:pt x="18331" y="11782"/>
                      <a:pt x="18600" y="11562"/>
                      <a:pt x="18600" y="11291"/>
                    </a:cubicBezTo>
                    <a:cubicBezTo>
                      <a:pt x="18600" y="11020"/>
                      <a:pt x="18331" y="10800"/>
                      <a:pt x="18000" y="10800"/>
                    </a:cubicBezTo>
                    <a:lnTo>
                      <a:pt x="3600" y="10800"/>
                    </a:lnTo>
                    <a:cubicBezTo>
                      <a:pt x="3269" y="10800"/>
                      <a:pt x="3000" y="11020"/>
                      <a:pt x="3000" y="11291"/>
                    </a:cubicBezTo>
                    <a:moveTo>
                      <a:pt x="20400" y="20618"/>
                    </a:moveTo>
                    <a:lnTo>
                      <a:pt x="6600" y="20618"/>
                    </a:lnTo>
                    <a:lnTo>
                      <a:pt x="1200" y="16200"/>
                    </a:lnTo>
                    <a:lnTo>
                      <a:pt x="1200" y="2945"/>
                    </a:lnTo>
                    <a:lnTo>
                      <a:pt x="4200" y="2945"/>
                    </a:lnTo>
                    <a:lnTo>
                      <a:pt x="4200" y="4418"/>
                    </a:lnTo>
                    <a:cubicBezTo>
                      <a:pt x="4200" y="4690"/>
                      <a:pt x="4469" y="4909"/>
                      <a:pt x="4800" y="4909"/>
                    </a:cubicBezTo>
                    <a:cubicBezTo>
                      <a:pt x="5131" y="4909"/>
                      <a:pt x="5400" y="4690"/>
                      <a:pt x="5400" y="4418"/>
                    </a:cubicBezTo>
                    <a:lnTo>
                      <a:pt x="5400" y="2945"/>
                    </a:lnTo>
                    <a:lnTo>
                      <a:pt x="6600" y="2945"/>
                    </a:lnTo>
                    <a:lnTo>
                      <a:pt x="6600" y="4418"/>
                    </a:lnTo>
                    <a:cubicBezTo>
                      <a:pt x="6600" y="4690"/>
                      <a:pt x="6869" y="4909"/>
                      <a:pt x="7200" y="4909"/>
                    </a:cubicBezTo>
                    <a:cubicBezTo>
                      <a:pt x="7531" y="4909"/>
                      <a:pt x="7800" y="4690"/>
                      <a:pt x="7800" y="4418"/>
                    </a:cubicBezTo>
                    <a:lnTo>
                      <a:pt x="7800" y="2945"/>
                    </a:lnTo>
                    <a:lnTo>
                      <a:pt x="9000" y="2945"/>
                    </a:lnTo>
                    <a:lnTo>
                      <a:pt x="9000" y="4418"/>
                    </a:lnTo>
                    <a:cubicBezTo>
                      <a:pt x="9000" y="4690"/>
                      <a:pt x="9269" y="4909"/>
                      <a:pt x="9600" y="4909"/>
                    </a:cubicBezTo>
                    <a:cubicBezTo>
                      <a:pt x="9931" y="4909"/>
                      <a:pt x="10200" y="4690"/>
                      <a:pt x="10200" y="4418"/>
                    </a:cubicBezTo>
                    <a:lnTo>
                      <a:pt x="10200" y="2945"/>
                    </a:lnTo>
                    <a:lnTo>
                      <a:pt x="11400" y="2945"/>
                    </a:lnTo>
                    <a:lnTo>
                      <a:pt x="11400" y="4418"/>
                    </a:lnTo>
                    <a:cubicBezTo>
                      <a:pt x="11400" y="4690"/>
                      <a:pt x="11669" y="4909"/>
                      <a:pt x="12000" y="4909"/>
                    </a:cubicBezTo>
                    <a:cubicBezTo>
                      <a:pt x="12331" y="4909"/>
                      <a:pt x="12600" y="4690"/>
                      <a:pt x="12600" y="4418"/>
                    </a:cubicBezTo>
                    <a:lnTo>
                      <a:pt x="12600" y="2945"/>
                    </a:lnTo>
                    <a:lnTo>
                      <a:pt x="13800" y="2945"/>
                    </a:lnTo>
                    <a:lnTo>
                      <a:pt x="13800" y="4418"/>
                    </a:lnTo>
                    <a:cubicBezTo>
                      <a:pt x="13800" y="4690"/>
                      <a:pt x="14069" y="4909"/>
                      <a:pt x="14400" y="4909"/>
                    </a:cubicBezTo>
                    <a:cubicBezTo>
                      <a:pt x="14731" y="4909"/>
                      <a:pt x="15000" y="4690"/>
                      <a:pt x="15000" y="4418"/>
                    </a:cubicBezTo>
                    <a:lnTo>
                      <a:pt x="15000" y="2945"/>
                    </a:lnTo>
                    <a:lnTo>
                      <a:pt x="16200" y="2945"/>
                    </a:lnTo>
                    <a:lnTo>
                      <a:pt x="16200" y="4418"/>
                    </a:lnTo>
                    <a:cubicBezTo>
                      <a:pt x="16200" y="4690"/>
                      <a:pt x="16469" y="4909"/>
                      <a:pt x="16800" y="4909"/>
                    </a:cubicBezTo>
                    <a:cubicBezTo>
                      <a:pt x="17131" y="4909"/>
                      <a:pt x="17400" y="4690"/>
                      <a:pt x="17400" y="4418"/>
                    </a:cubicBezTo>
                    <a:lnTo>
                      <a:pt x="17400" y="2945"/>
                    </a:lnTo>
                    <a:lnTo>
                      <a:pt x="20400" y="2945"/>
                    </a:lnTo>
                    <a:cubicBezTo>
                      <a:pt x="20400" y="2945"/>
                      <a:pt x="20400" y="20618"/>
                      <a:pt x="20400" y="20618"/>
                    </a:cubicBezTo>
                    <a:close/>
                    <a:moveTo>
                      <a:pt x="1200" y="20618"/>
                    </a:moveTo>
                    <a:lnTo>
                      <a:pt x="1200" y="17673"/>
                    </a:lnTo>
                    <a:lnTo>
                      <a:pt x="4800" y="20618"/>
                    </a:lnTo>
                    <a:cubicBezTo>
                      <a:pt x="4800" y="20618"/>
                      <a:pt x="1200" y="20618"/>
                      <a:pt x="1200" y="20618"/>
                    </a:cubicBezTo>
                    <a:close/>
                    <a:moveTo>
                      <a:pt x="20400" y="1964"/>
                    </a:moveTo>
                    <a:lnTo>
                      <a:pt x="17400" y="1964"/>
                    </a:lnTo>
                    <a:lnTo>
                      <a:pt x="17400" y="491"/>
                    </a:lnTo>
                    <a:cubicBezTo>
                      <a:pt x="17400" y="220"/>
                      <a:pt x="17131" y="0"/>
                      <a:pt x="16800" y="0"/>
                    </a:cubicBezTo>
                    <a:cubicBezTo>
                      <a:pt x="16469" y="0"/>
                      <a:pt x="16200" y="220"/>
                      <a:pt x="16200" y="491"/>
                    </a:cubicBezTo>
                    <a:lnTo>
                      <a:pt x="16200" y="1964"/>
                    </a:lnTo>
                    <a:lnTo>
                      <a:pt x="15000" y="1964"/>
                    </a:lnTo>
                    <a:lnTo>
                      <a:pt x="15000" y="491"/>
                    </a:lnTo>
                    <a:cubicBezTo>
                      <a:pt x="15000" y="220"/>
                      <a:pt x="14731" y="0"/>
                      <a:pt x="14400" y="0"/>
                    </a:cubicBezTo>
                    <a:cubicBezTo>
                      <a:pt x="14069" y="0"/>
                      <a:pt x="13800" y="220"/>
                      <a:pt x="13800" y="491"/>
                    </a:cubicBezTo>
                    <a:lnTo>
                      <a:pt x="13800" y="1964"/>
                    </a:lnTo>
                    <a:lnTo>
                      <a:pt x="12600" y="1964"/>
                    </a:lnTo>
                    <a:lnTo>
                      <a:pt x="12600" y="491"/>
                    </a:lnTo>
                    <a:cubicBezTo>
                      <a:pt x="12600" y="220"/>
                      <a:pt x="12331" y="0"/>
                      <a:pt x="12000" y="0"/>
                    </a:cubicBezTo>
                    <a:cubicBezTo>
                      <a:pt x="11669" y="0"/>
                      <a:pt x="11400" y="220"/>
                      <a:pt x="11400" y="491"/>
                    </a:cubicBezTo>
                    <a:lnTo>
                      <a:pt x="11400" y="1964"/>
                    </a:lnTo>
                    <a:lnTo>
                      <a:pt x="10200" y="1964"/>
                    </a:lnTo>
                    <a:lnTo>
                      <a:pt x="10200" y="491"/>
                    </a:lnTo>
                    <a:cubicBezTo>
                      <a:pt x="10200" y="220"/>
                      <a:pt x="9931" y="0"/>
                      <a:pt x="9600" y="0"/>
                    </a:cubicBezTo>
                    <a:cubicBezTo>
                      <a:pt x="9269" y="0"/>
                      <a:pt x="9000" y="220"/>
                      <a:pt x="9000" y="491"/>
                    </a:cubicBezTo>
                    <a:lnTo>
                      <a:pt x="9000" y="1964"/>
                    </a:lnTo>
                    <a:lnTo>
                      <a:pt x="7800" y="1964"/>
                    </a:lnTo>
                    <a:lnTo>
                      <a:pt x="7800" y="491"/>
                    </a:lnTo>
                    <a:cubicBezTo>
                      <a:pt x="7800" y="220"/>
                      <a:pt x="7531" y="0"/>
                      <a:pt x="7200" y="0"/>
                    </a:cubicBezTo>
                    <a:cubicBezTo>
                      <a:pt x="6869" y="0"/>
                      <a:pt x="6600" y="220"/>
                      <a:pt x="6600" y="491"/>
                    </a:cubicBezTo>
                    <a:lnTo>
                      <a:pt x="6600" y="1964"/>
                    </a:lnTo>
                    <a:lnTo>
                      <a:pt x="5400" y="1964"/>
                    </a:lnTo>
                    <a:lnTo>
                      <a:pt x="5400" y="491"/>
                    </a:lnTo>
                    <a:cubicBezTo>
                      <a:pt x="5400" y="220"/>
                      <a:pt x="5131" y="0"/>
                      <a:pt x="4800" y="0"/>
                    </a:cubicBezTo>
                    <a:cubicBezTo>
                      <a:pt x="4469" y="0"/>
                      <a:pt x="4200" y="220"/>
                      <a:pt x="4200" y="491"/>
                    </a:cubicBezTo>
                    <a:lnTo>
                      <a:pt x="4200" y="1964"/>
                    </a:lnTo>
                    <a:lnTo>
                      <a:pt x="1200" y="1964"/>
                    </a:lnTo>
                    <a:cubicBezTo>
                      <a:pt x="538" y="1964"/>
                      <a:pt x="0" y="2404"/>
                      <a:pt x="0" y="2945"/>
                    </a:cubicBezTo>
                    <a:lnTo>
                      <a:pt x="0" y="20618"/>
                    </a:lnTo>
                    <a:cubicBezTo>
                      <a:pt x="0" y="21161"/>
                      <a:pt x="538" y="21600"/>
                      <a:pt x="1200" y="21600"/>
                    </a:cubicBezTo>
                    <a:lnTo>
                      <a:pt x="20400" y="21600"/>
                    </a:lnTo>
                    <a:cubicBezTo>
                      <a:pt x="21062" y="21600"/>
                      <a:pt x="21600" y="21161"/>
                      <a:pt x="21600" y="20618"/>
                    </a:cubicBezTo>
                    <a:lnTo>
                      <a:pt x="21600" y="2945"/>
                    </a:lnTo>
                    <a:cubicBezTo>
                      <a:pt x="21600" y="2404"/>
                      <a:pt x="21062" y="1964"/>
                      <a:pt x="20400" y="1964"/>
                    </a:cubicBezTo>
                    <a:moveTo>
                      <a:pt x="3600" y="8836"/>
                    </a:moveTo>
                    <a:lnTo>
                      <a:pt x="10800" y="8836"/>
                    </a:lnTo>
                    <a:cubicBezTo>
                      <a:pt x="11131" y="8836"/>
                      <a:pt x="11400" y="8617"/>
                      <a:pt x="11400" y="8345"/>
                    </a:cubicBezTo>
                    <a:cubicBezTo>
                      <a:pt x="11400" y="8075"/>
                      <a:pt x="11131" y="7855"/>
                      <a:pt x="10800" y="7855"/>
                    </a:cubicBezTo>
                    <a:lnTo>
                      <a:pt x="3600" y="7855"/>
                    </a:lnTo>
                    <a:cubicBezTo>
                      <a:pt x="3269" y="7855"/>
                      <a:pt x="3000" y="8075"/>
                      <a:pt x="3000" y="8345"/>
                    </a:cubicBezTo>
                    <a:cubicBezTo>
                      <a:pt x="3000" y="8617"/>
                      <a:pt x="3269" y="8836"/>
                      <a:pt x="3600" y="8836"/>
                    </a:cubicBezTo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38075" tIns="38075" rIns="38075" bIns="3807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999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2" name="Google Shape;90;p1">
                <a:extLst>
                  <a:ext uri="{FF2B5EF4-FFF2-40B4-BE49-F238E27FC236}">
                    <a16:creationId xmlns:a16="http://schemas.microsoft.com/office/drawing/2014/main" id="{FC2FA495-6E27-918B-93AA-69ED7EB2ECDB}"/>
                  </a:ext>
                </a:extLst>
              </p:cNvPr>
              <p:cNvSpPr/>
              <p:nvPr/>
            </p:nvSpPr>
            <p:spPr>
              <a:xfrm>
                <a:off x="11732870" y="7605263"/>
                <a:ext cx="909807" cy="827100"/>
              </a:xfrm>
              <a:custGeom>
                <a:avLst/>
                <a:gdLst/>
                <a:ahLst/>
                <a:cxnLst/>
                <a:rect l="l" t="t" r="r" b="b"/>
                <a:pathLst>
                  <a:path w="21600" h="21600" extrusionOk="0">
                    <a:moveTo>
                      <a:pt x="7855" y="18900"/>
                    </a:moveTo>
                    <a:cubicBezTo>
                      <a:pt x="7279" y="18900"/>
                      <a:pt x="6684" y="18827"/>
                      <a:pt x="6086" y="18683"/>
                    </a:cubicBezTo>
                    <a:cubicBezTo>
                      <a:pt x="6017" y="18666"/>
                      <a:pt x="5946" y="18658"/>
                      <a:pt x="5876" y="18658"/>
                    </a:cubicBezTo>
                    <a:cubicBezTo>
                      <a:pt x="5756" y="18658"/>
                      <a:pt x="5636" y="18682"/>
                      <a:pt x="5523" y="18729"/>
                    </a:cubicBezTo>
                    <a:lnTo>
                      <a:pt x="2957" y="19815"/>
                    </a:lnTo>
                    <a:lnTo>
                      <a:pt x="3365" y="18243"/>
                    </a:lnTo>
                    <a:cubicBezTo>
                      <a:pt x="3474" y="17827"/>
                      <a:pt x="3345" y="17380"/>
                      <a:pt x="3039" y="17108"/>
                    </a:cubicBezTo>
                    <a:cubicBezTo>
                      <a:pt x="1712" y="15926"/>
                      <a:pt x="982" y="14358"/>
                      <a:pt x="982" y="12690"/>
                    </a:cubicBezTo>
                    <a:cubicBezTo>
                      <a:pt x="982" y="9266"/>
                      <a:pt x="4065" y="6480"/>
                      <a:pt x="7855" y="6480"/>
                    </a:cubicBezTo>
                    <a:cubicBezTo>
                      <a:pt x="11644" y="6480"/>
                      <a:pt x="14727" y="9266"/>
                      <a:pt x="14727" y="12690"/>
                    </a:cubicBezTo>
                    <a:cubicBezTo>
                      <a:pt x="14727" y="16114"/>
                      <a:pt x="11644" y="18900"/>
                      <a:pt x="7855" y="18900"/>
                    </a:cubicBezTo>
                    <a:moveTo>
                      <a:pt x="7855" y="5400"/>
                    </a:moveTo>
                    <a:cubicBezTo>
                      <a:pt x="3517" y="5400"/>
                      <a:pt x="0" y="8664"/>
                      <a:pt x="0" y="12690"/>
                    </a:cubicBezTo>
                    <a:cubicBezTo>
                      <a:pt x="0" y="14758"/>
                      <a:pt x="932" y="16620"/>
                      <a:pt x="2422" y="17947"/>
                    </a:cubicBezTo>
                    <a:lnTo>
                      <a:pt x="1473" y="21600"/>
                    </a:lnTo>
                    <a:lnTo>
                      <a:pt x="5876" y="19738"/>
                    </a:lnTo>
                    <a:cubicBezTo>
                      <a:pt x="6509" y="19891"/>
                      <a:pt x="7169" y="19980"/>
                      <a:pt x="7855" y="19980"/>
                    </a:cubicBezTo>
                    <a:cubicBezTo>
                      <a:pt x="12192" y="19980"/>
                      <a:pt x="15709" y="16716"/>
                      <a:pt x="15709" y="12690"/>
                    </a:cubicBezTo>
                    <a:cubicBezTo>
                      <a:pt x="15709" y="8664"/>
                      <a:pt x="12192" y="5400"/>
                      <a:pt x="7855" y="5400"/>
                    </a:cubicBezTo>
                    <a:moveTo>
                      <a:pt x="21600" y="7290"/>
                    </a:moveTo>
                    <a:cubicBezTo>
                      <a:pt x="21600" y="3264"/>
                      <a:pt x="18084" y="0"/>
                      <a:pt x="13745" y="0"/>
                    </a:cubicBezTo>
                    <a:cubicBezTo>
                      <a:pt x="10506" y="0"/>
                      <a:pt x="7725" y="1821"/>
                      <a:pt x="6525" y="4422"/>
                    </a:cubicBezTo>
                    <a:cubicBezTo>
                      <a:pt x="6912" y="4367"/>
                      <a:pt x="7306" y="4332"/>
                      <a:pt x="7708" y="4326"/>
                    </a:cubicBezTo>
                    <a:cubicBezTo>
                      <a:pt x="8875" y="2394"/>
                      <a:pt x="11143" y="1080"/>
                      <a:pt x="13745" y="1080"/>
                    </a:cubicBezTo>
                    <a:cubicBezTo>
                      <a:pt x="17535" y="1080"/>
                      <a:pt x="20618" y="3866"/>
                      <a:pt x="20618" y="7290"/>
                    </a:cubicBezTo>
                    <a:cubicBezTo>
                      <a:pt x="20618" y="8958"/>
                      <a:pt x="19888" y="10526"/>
                      <a:pt x="18561" y="11707"/>
                    </a:cubicBezTo>
                    <a:cubicBezTo>
                      <a:pt x="18255" y="11980"/>
                      <a:pt x="18126" y="12428"/>
                      <a:pt x="18234" y="12843"/>
                    </a:cubicBezTo>
                    <a:lnTo>
                      <a:pt x="18643" y="14415"/>
                    </a:lnTo>
                    <a:lnTo>
                      <a:pt x="16613" y="13556"/>
                    </a:lnTo>
                    <a:cubicBezTo>
                      <a:pt x="16573" y="13922"/>
                      <a:pt x="16500" y="14278"/>
                      <a:pt x="16411" y="14628"/>
                    </a:cubicBezTo>
                    <a:lnTo>
                      <a:pt x="20127" y="16200"/>
                    </a:lnTo>
                    <a:lnTo>
                      <a:pt x="19178" y="12547"/>
                    </a:lnTo>
                    <a:cubicBezTo>
                      <a:pt x="20669" y="11220"/>
                      <a:pt x="21600" y="9358"/>
                      <a:pt x="21600" y="7290"/>
                    </a:cubicBezTo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38075" tIns="38075" rIns="38075" bIns="3807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999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3" name="Google Shape;174;p3">
                <a:extLst>
                  <a:ext uri="{FF2B5EF4-FFF2-40B4-BE49-F238E27FC236}">
                    <a16:creationId xmlns:a16="http://schemas.microsoft.com/office/drawing/2014/main" id="{C4F460BC-11E9-6250-32E5-FEB639326081}"/>
                  </a:ext>
                </a:extLst>
              </p:cNvPr>
              <p:cNvSpPr/>
              <p:nvPr/>
            </p:nvSpPr>
            <p:spPr>
              <a:xfrm>
                <a:off x="16826371" y="7579199"/>
                <a:ext cx="836391" cy="836391"/>
              </a:xfrm>
              <a:custGeom>
                <a:avLst/>
                <a:gdLst/>
                <a:ahLst/>
                <a:cxnLst/>
                <a:rect l="l" t="t" r="r" b="b"/>
                <a:pathLst>
                  <a:path w="21600" h="21600" extrusionOk="0">
                    <a:moveTo>
                      <a:pt x="19636" y="1964"/>
                    </a:moveTo>
                    <a:lnTo>
                      <a:pt x="10800" y="1964"/>
                    </a:lnTo>
                    <a:cubicBezTo>
                      <a:pt x="8836" y="1964"/>
                      <a:pt x="8836" y="0"/>
                      <a:pt x="6873" y="0"/>
                    </a:cubicBezTo>
                    <a:lnTo>
                      <a:pt x="1964" y="0"/>
                    </a:lnTo>
                    <a:cubicBezTo>
                      <a:pt x="879" y="0"/>
                      <a:pt x="0" y="879"/>
                      <a:pt x="0" y="1964"/>
                    </a:cubicBezTo>
                    <a:lnTo>
                      <a:pt x="0" y="15709"/>
                    </a:lnTo>
                    <a:cubicBezTo>
                      <a:pt x="0" y="16794"/>
                      <a:pt x="879" y="17673"/>
                      <a:pt x="1964" y="17673"/>
                    </a:cubicBezTo>
                    <a:lnTo>
                      <a:pt x="6599" y="17673"/>
                    </a:lnTo>
                    <a:cubicBezTo>
                      <a:pt x="6257" y="17372"/>
                      <a:pt x="5941" y="17046"/>
                      <a:pt x="5656" y="16691"/>
                    </a:cubicBezTo>
                    <a:lnTo>
                      <a:pt x="1964" y="16691"/>
                    </a:lnTo>
                    <a:cubicBezTo>
                      <a:pt x="1422" y="16691"/>
                      <a:pt x="982" y="16252"/>
                      <a:pt x="982" y="15709"/>
                    </a:cubicBezTo>
                    <a:lnTo>
                      <a:pt x="982" y="5891"/>
                    </a:lnTo>
                    <a:lnTo>
                      <a:pt x="6599" y="5891"/>
                    </a:lnTo>
                    <a:cubicBezTo>
                      <a:pt x="7023" y="5517"/>
                      <a:pt x="7484" y="5185"/>
                      <a:pt x="7982" y="4909"/>
                    </a:cubicBezTo>
                    <a:lnTo>
                      <a:pt x="982" y="4909"/>
                    </a:lnTo>
                    <a:lnTo>
                      <a:pt x="982" y="1964"/>
                    </a:lnTo>
                    <a:cubicBezTo>
                      <a:pt x="982" y="1422"/>
                      <a:pt x="1422" y="982"/>
                      <a:pt x="1964" y="982"/>
                    </a:cubicBezTo>
                    <a:lnTo>
                      <a:pt x="6873" y="982"/>
                    </a:lnTo>
                    <a:cubicBezTo>
                      <a:pt x="8345" y="982"/>
                      <a:pt x="8345" y="2946"/>
                      <a:pt x="10800" y="2946"/>
                    </a:cubicBezTo>
                    <a:lnTo>
                      <a:pt x="19636" y="2946"/>
                    </a:lnTo>
                    <a:cubicBezTo>
                      <a:pt x="20178" y="2946"/>
                      <a:pt x="20618" y="3385"/>
                      <a:pt x="20618" y="3927"/>
                    </a:cubicBezTo>
                    <a:lnTo>
                      <a:pt x="20618" y="4909"/>
                    </a:lnTo>
                    <a:lnTo>
                      <a:pt x="15582" y="4909"/>
                    </a:lnTo>
                    <a:cubicBezTo>
                      <a:pt x="16080" y="5185"/>
                      <a:pt x="16541" y="5517"/>
                      <a:pt x="16965" y="5891"/>
                    </a:cubicBezTo>
                    <a:lnTo>
                      <a:pt x="20618" y="5891"/>
                    </a:lnTo>
                    <a:lnTo>
                      <a:pt x="20618" y="15709"/>
                    </a:lnTo>
                    <a:cubicBezTo>
                      <a:pt x="20618" y="16252"/>
                      <a:pt x="20178" y="16691"/>
                      <a:pt x="19636" y="16691"/>
                    </a:cubicBezTo>
                    <a:lnTo>
                      <a:pt x="18766" y="16691"/>
                    </a:lnTo>
                    <a:lnTo>
                      <a:pt x="19738" y="17663"/>
                    </a:lnTo>
                    <a:cubicBezTo>
                      <a:pt x="20774" y="17609"/>
                      <a:pt x="21600" y="16759"/>
                      <a:pt x="21600" y="15709"/>
                    </a:cubicBezTo>
                    <a:lnTo>
                      <a:pt x="21600" y="3927"/>
                    </a:lnTo>
                    <a:cubicBezTo>
                      <a:pt x="21600" y="2843"/>
                      <a:pt x="20721" y="1964"/>
                      <a:pt x="19636" y="1964"/>
                    </a:cubicBezTo>
                    <a:moveTo>
                      <a:pt x="11782" y="17673"/>
                    </a:moveTo>
                    <a:cubicBezTo>
                      <a:pt x="8529" y="17673"/>
                      <a:pt x="5891" y="15036"/>
                      <a:pt x="5891" y="11782"/>
                    </a:cubicBezTo>
                    <a:cubicBezTo>
                      <a:pt x="5891" y="8529"/>
                      <a:pt x="8529" y="5891"/>
                      <a:pt x="11782" y="5891"/>
                    </a:cubicBezTo>
                    <a:cubicBezTo>
                      <a:pt x="15035" y="5891"/>
                      <a:pt x="17673" y="8529"/>
                      <a:pt x="17673" y="11782"/>
                    </a:cubicBezTo>
                    <a:cubicBezTo>
                      <a:pt x="17673" y="15036"/>
                      <a:pt x="15035" y="17673"/>
                      <a:pt x="11782" y="17673"/>
                    </a:cubicBezTo>
                    <a:moveTo>
                      <a:pt x="16972" y="16278"/>
                    </a:moveTo>
                    <a:cubicBezTo>
                      <a:pt x="18018" y="15072"/>
                      <a:pt x="18655" y="13503"/>
                      <a:pt x="18655" y="11782"/>
                    </a:cubicBezTo>
                    <a:cubicBezTo>
                      <a:pt x="18655" y="7987"/>
                      <a:pt x="15578" y="4910"/>
                      <a:pt x="11782" y="4910"/>
                    </a:cubicBezTo>
                    <a:cubicBezTo>
                      <a:pt x="7986" y="4910"/>
                      <a:pt x="4909" y="7987"/>
                      <a:pt x="4909" y="11782"/>
                    </a:cubicBezTo>
                    <a:cubicBezTo>
                      <a:pt x="4909" y="15578"/>
                      <a:pt x="7986" y="18655"/>
                      <a:pt x="11782" y="18655"/>
                    </a:cubicBezTo>
                    <a:cubicBezTo>
                      <a:pt x="13503" y="18655"/>
                      <a:pt x="15072" y="18017"/>
                      <a:pt x="16278" y="16972"/>
                    </a:cubicBezTo>
                    <a:lnTo>
                      <a:pt x="16972" y="17666"/>
                    </a:lnTo>
                    <a:cubicBezTo>
                      <a:pt x="16969" y="17668"/>
                      <a:pt x="16967" y="17671"/>
                      <a:pt x="16965" y="17673"/>
                    </a:cubicBezTo>
                    <a:lnTo>
                      <a:pt x="16979" y="17673"/>
                    </a:lnTo>
                    <a:lnTo>
                      <a:pt x="20762" y="21457"/>
                    </a:lnTo>
                    <a:cubicBezTo>
                      <a:pt x="20851" y="21546"/>
                      <a:pt x="20974" y="21600"/>
                      <a:pt x="21109" y="21600"/>
                    </a:cubicBezTo>
                    <a:cubicBezTo>
                      <a:pt x="21380" y="21600"/>
                      <a:pt x="21600" y="21381"/>
                      <a:pt x="21600" y="21109"/>
                    </a:cubicBezTo>
                    <a:cubicBezTo>
                      <a:pt x="21600" y="20974"/>
                      <a:pt x="21545" y="20851"/>
                      <a:pt x="21456" y="20762"/>
                    </a:cubicBezTo>
                    <a:cubicBezTo>
                      <a:pt x="21456" y="20762"/>
                      <a:pt x="16972" y="16278"/>
                      <a:pt x="16972" y="16278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38075" tIns="38075" rIns="38075" bIns="3807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999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92" name="Group 91">
            <a:extLst>
              <a:ext uri="{FF2B5EF4-FFF2-40B4-BE49-F238E27FC236}">
                <a16:creationId xmlns:a16="http://schemas.microsoft.com/office/drawing/2014/main" id="{ECDBF100-4664-F595-6F6F-0F008BF9B1B6}"/>
              </a:ext>
            </a:extLst>
          </p:cNvPr>
          <p:cNvGrpSpPr/>
          <p:nvPr/>
        </p:nvGrpSpPr>
        <p:grpSpPr>
          <a:xfrm>
            <a:off x="3924439" y="10812088"/>
            <a:ext cx="16528773" cy="1178143"/>
            <a:chOff x="3514876" y="10812088"/>
            <a:chExt cx="16528773" cy="1178143"/>
          </a:xfrm>
        </p:grpSpPr>
        <p:sp>
          <p:nvSpPr>
            <p:cNvPr id="91" name="Shape 2526">
              <a:extLst>
                <a:ext uri="{FF2B5EF4-FFF2-40B4-BE49-F238E27FC236}">
                  <a16:creationId xmlns:a16="http://schemas.microsoft.com/office/drawing/2014/main" id="{778CC1D8-3F40-07C2-93C4-9834C731D16A}"/>
                </a:ext>
              </a:extLst>
            </p:cNvPr>
            <p:cNvSpPr/>
            <p:nvPr/>
          </p:nvSpPr>
          <p:spPr>
            <a:xfrm>
              <a:off x="14156292" y="11107389"/>
              <a:ext cx="558654" cy="5586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20618"/>
                  </a:moveTo>
                  <a:cubicBezTo>
                    <a:pt x="5377" y="20618"/>
                    <a:pt x="982" y="16223"/>
                    <a:pt x="982" y="10800"/>
                  </a:cubicBezTo>
                  <a:cubicBezTo>
                    <a:pt x="982" y="5377"/>
                    <a:pt x="5377" y="982"/>
                    <a:pt x="10800" y="982"/>
                  </a:cubicBezTo>
                  <a:cubicBezTo>
                    <a:pt x="16223" y="982"/>
                    <a:pt x="20618" y="5377"/>
                    <a:pt x="20618" y="10800"/>
                  </a:cubicBezTo>
                  <a:cubicBezTo>
                    <a:pt x="20618" y="16223"/>
                    <a:pt x="16223" y="20618"/>
                    <a:pt x="10800" y="20618"/>
                  </a:cubicBezTo>
                  <a:moveTo>
                    <a:pt x="10800" y="0"/>
                  </a:moveTo>
                  <a:cubicBezTo>
                    <a:pt x="4836" y="0"/>
                    <a:pt x="0" y="4836"/>
                    <a:pt x="0" y="10800"/>
                  </a:cubicBezTo>
                  <a:cubicBezTo>
                    <a:pt x="0" y="16765"/>
                    <a:pt x="4836" y="21600"/>
                    <a:pt x="10800" y="21600"/>
                  </a:cubicBezTo>
                  <a:cubicBezTo>
                    <a:pt x="16764" y="21600"/>
                    <a:pt x="21600" y="16765"/>
                    <a:pt x="21600" y="10800"/>
                  </a:cubicBezTo>
                  <a:cubicBezTo>
                    <a:pt x="21600" y="4836"/>
                    <a:pt x="16764" y="0"/>
                    <a:pt x="10800" y="0"/>
                  </a:cubicBezTo>
                  <a:moveTo>
                    <a:pt x="14236" y="16752"/>
                  </a:moveTo>
                  <a:cubicBezTo>
                    <a:pt x="14001" y="16887"/>
                    <a:pt x="13921" y="17188"/>
                    <a:pt x="14057" y="17422"/>
                  </a:cubicBezTo>
                  <a:cubicBezTo>
                    <a:pt x="14192" y="17658"/>
                    <a:pt x="14493" y="17738"/>
                    <a:pt x="14727" y="17602"/>
                  </a:cubicBezTo>
                  <a:cubicBezTo>
                    <a:pt x="14962" y="17467"/>
                    <a:pt x="15042" y="17167"/>
                    <a:pt x="14907" y="16932"/>
                  </a:cubicBezTo>
                  <a:cubicBezTo>
                    <a:pt x="14771" y="16697"/>
                    <a:pt x="14472" y="16617"/>
                    <a:pt x="14236" y="16752"/>
                  </a:cubicBezTo>
                  <a:moveTo>
                    <a:pt x="10800" y="11782"/>
                  </a:moveTo>
                  <a:cubicBezTo>
                    <a:pt x="10258" y="11782"/>
                    <a:pt x="9818" y="11342"/>
                    <a:pt x="9818" y="10800"/>
                  </a:cubicBezTo>
                  <a:cubicBezTo>
                    <a:pt x="9818" y="10258"/>
                    <a:pt x="10258" y="9818"/>
                    <a:pt x="10800" y="9818"/>
                  </a:cubicBezTo>
                  <a:cubicBezTo>
                    <a:pt x="11342" y="9818"/>
                    <a:pt x="11782" y="10258"/>
                    <a:pt x="11782" y="10800"/>
                  </a:cubicBezTo>
                  <a:cubicBezTo>
                    <a:pt x="11782" y="11342"/>
                    <a:pt x="11342" y="11782"/>
                    <a:pt x="10800" y="11782"/>
                  </a:cubicBezTo>
                  <a:moveTo>
                    <a:pt x="15218" y="10309"/>
                  </a:moveTo>
                  <a:lnTo>
                    <a:pt x="12694" y="10309"/>
                  </a:lnTo>
                  <a:cubicBezTo>
                    <a:pt x="12515" y="9624"/>
                    <a:pt x="11978" y="9084"/>
                    <a:pt x="11291" y="8906"/>
                  </a:cubicBezTo>
                  <a:lnTo>
                    <a:pt x="11291" y="3436"/>
                  </a:lnTo>
                  <a:cubicBezTo>
                    <a:pt x="11291" y="3166"/>
                    <a:pt x="11071" y="2945"/>
                    <a:pt x="10800" y="2945"/>
                  </a:cubicBezTo>
                  <a:cubicBezTo>
                    <a:pt x="10529" y="2945"/>
                    <a:pt x="10309" y="3166"/>
                    <a:pt x="10309" y="3436"/>
                  </a:cubicBezTo>
                  <a:lnTo>
                    <a:pt x="10309" y="8906"/>
                  </a:lnTo>
                  <a:cubicBezTo>
                    <a:pt x="9464" y="9125"/>
                    <a:pt x="8836" y="9886"/>
                    <a:pt x="8836" y="10800"/>
                  </a:cubicBezTo>
                  <a:cubicBezTo>
                    <a:pt x="8836" y="11885"/>
                    <a:pt x="9716" y="12764"/>
                    <a:pt x="10800" y="12764"/>
                  </a:cubicBezTo>
                  <a:cubicBezTo>
                    <a:pt x="11714" y="12764"/>
                    <a:pt x="12476" y="12137"/>
                    <a:pt x="12694" y="11291"/>
                  </a:cubicBezTo>
                  <a:lnTo>
                    <a:pt x="15218" y="11291"/>
                  </a:lnTo>
                  <a:cubicBezTo>
                    <a:pt x="15489" y="11291"/>
                    <a:pt x="15709" y="11072"/>
                    <a:pt x="15709" y="10800"/>
                  </a:cubicBezTo>
                  <a:cubicBezTo>
                    <a:pt x="15709" y="10529"/>
                    <a:pt x="15489" y="10309"/>
                    <a:pt x="15218" y="10309"/>
                  </a:cubicBezTo>
                  <a:moveTo>
                    <a:pt x="16932" y="6693"/>
                  </a:moveTo>
                  <a:cubicBezTo>
                    <a:pt x="16697" y="6829"/>
                    <a:pt x="16616" y="7129"/>
                    <a:pt x="16752" y="7364"/>
                  </a:cubicBezTo>
                  <a:cubicBezTo>
                    <a:pt x="16887" y="7599"/>
                    <a:pt x="17188" y="7679"/>
                    <a:pt x="17422" y="7543"/>
                  </a:cubicBezTo>
                  <a:cubicBezTo>
                    <a:pt x="17657" y="7408"/>
                    <a:pt x="17737" y="7108"/>
                    <a:pt x="17602" y="6873"/>
                  </a:cubicBezTo>
                  <a:cubicBezTo>
                    <a:pt x="17467" y="6638"/>
                    <a:pt x="17166" y="6557"/>
                    <a:pt x="16932" y="6693"/>
                  </a:cubicBezTo>
                  <a:moveTo>
                    <a:pt x="10800" y="17673"/>
                  </a:moveTo>
                  <a:cubicBezTo>
                    <a:pt x="10529" y="17673"/>
                    <a:pt x="10309" y="17893"/>
                    <a:pt x="10309" y="18164"/>
                  </a:cubicBezTo>
                  <a:cubicBezTo>
                    <a:pt x="10309" y="18435"/>
                    <a:pt x="10529" y="18655"/>
                    <a:pt x="10800" y="18655"/>
                  </a:cubicBezTo>
                  <a:cubicBezTo>
                    <a:pt x="11071" y="18655"/>
                    <a:pt x="11291" y="18435"/>
                    <a:pt x="11291" y="18164"/>
                  </a:cubicBezTo>
                  <a:cubicBezTo>
                    <a:pt x="11291" y="17893"/>
                    <a:pt x="11071" y="17673"/>
                    <a:pt x="10800" y="17673"/>
                  </a:cubicBezTo>
                  <a:moveTo>
                    <a:pt x="17422" y="14057"/>
                  </a:moveTo>
                  <a:cubicBezTo>
                    <a:pt x="17188" y="13921"/>
                    <a:pt x="16887" y="14001"/>
                    <a:pt x="16752" y="14236"/>
                  </a:cubicBezTo>
                  <a:cubicBezTo>
                    <a:pt x="16616" y="14472"/>
                    <a:pt x="16697" y="14772"/>
                    <a:pt x="16932" y="14907"/>
                  </a:cubicBezTo>
                  <a:cubicBezTo>
                    <a:pt x="17166" y="15043"/>
                    <a:pt x="17467" y="14962"/>
                    <a:pt x="17602" y="14727"/>
                  </a:cubicBezTo>
                  <a:cubicBezTo>
                    <a:pt x="17737" y="14492"/>
                    <a:pt x="17657" y="14192"/>
                    <a:pt x="17422" y="14057"/>
                  </a:cubicBezTo>
                  <a:moveTo>
                    <a:pt x="4668" y="6693"/>
                  </a:moveTo>
                  <a:cubicBezTo>
                    <a:pt x="4433" y="6557"/>
                    <a:pt x="4133" y="6638"/>
                    <a:pt x="3998" y="6873"/>
                  </a:cubicBezTo>
                  <a:cubicBezTo>
                    <a:pt x="3863" y="7108"/>
                    <a:pt x="3942" y="7408"/>
                    <a:pt x="4178" y="7543"/>
                  </a:cubicBezTo>
                  <a:cubicBezTo>
                    <a:pt x="4412" y="7679"/>
                    <a:pt x="4713" y="7599"/>
                    <a:pt x="4848" y="7364"/>
                  </a:cubicBezTo>
                  <a:cubicBezTo>
                    <a:pt x="4984" y="7129"/>
                    <a:pt x="4903" y="6829"/>
                    <a:pt x="4668" y="6693"/>
                  </a:cubicBezTo>
                  <a:moveTo>
                    <a:pt x="14236" y="4848"/>
                  </a:moveTo>
                  <a:cubicBezTo>
                    <a:pt x="14472" y="4984"/>
                    <a:pt x="14771" y="4903"/>
                    <a:pt x="14907" y="4669"/>
                  </a:cubicBezTo>
                  <a:cubicBezTo>
                    <a:pt x="15042" y="4434"/>
                    <a:pt x="14962" y="4134"/>
                    <a:pt x="14727" y="3998"/>
                  </a:cubicBezTo>
                  <a:cubicBezTo>
                    <a:pt x="14493" y="3863"/>
                    <a:pt x="14192" y="3943"/>
                    <a:pt x="14057" y="4178"/>
                  </a:cubicBezTo>
                  <a:cubicBezTo>
                    <a:pt x="13921" y="4412"/>
                    <a:pt x="14001" y="4713"/>
                    <a:pt x="14236" y="4848"/>
                  </a:cubicBezTo>
                  <a:moveTo>
                    <a:pt x="3436" y="10309"/>
                  </a:moveTo>
                  <a:cubicBezTo>
                    <a:pt x="3166" y="10309"/>
                    <a:pt x="2945" y="10529"/>
                    <a:pt x="2945" y="10800"/>
                  </a:cubicBezTo>
                  <a:cubicBezTo>
                    <a:pt x="2945" y="11072"/>
                    <a:pt x="3166" y="11291"/>
                    <a:pt x="3436" y="11291"/>
                  </a:cubicBezTo>
                  <a:cubicBezTo>
                    <a:pt x="3707" y="11291"/>
                    <a:pt x="3927" y="11072"/>
                    <a:pt x="3927" y="10800"/>
                  </a:cubicBezTo>
                  <a:cubicBezTo>
                    <a:pt x="3927" y="10529"/>
                    <a:pt x="3707" y="10309"/>
                    <a:pt x="3436" y="10309"/>
                  </a:cubicBezTo>
                  <a:moveTo>
                    <a:pt x="6873" y="3998"/>
                  </a:moveTo>
                  <a:cubicBezTo>
                    <a:pt x="6638" y="4134"/>
                    <a:pt x="6558" y="4434"/>
                    <a:pt x="6693" y="4669"/>
                  </a:cubicBezTo>
                  <a:cubicBezTo>
                    <a:pt x="6829" y="4903"/>
                    <a:pt x="7129" y="4984"/>
                    <a:pt x="7364" y="4848"/>
                  </a:cubicBezTo>
                  <a:cubicBezTo>
                    <a:pt x="7599" y="4713"/>
                    <a:pt x="7679" y="4412"/>
                    <a:pt x="7543" y="4178"/>
                  </a:cubicBezTo>
                  <a:cubicBezTo>
                    <a:pt x="7408" y="3943"/>
                    <a:pt x="7108" y="3863"/>
                    <a:pt x="6873" y="3998"/>
                  </a:cubicBezTo>
                  <a:moveTo>
                    <a:pt x="4178" y="14057"/>
                  </a:moveTo>
                  <a:cubicBezTo>
                    <a:pt x="3942" y="14192"/>
                    <a:pt x="3863" y="14492"/>
                    <a:pt x="3998" y="14727"/>
                  </a:cubicBezTo>
                  <a:cubicBezTo>
                    <a:pt x="4133" y="14962"/>
                    <a:pt x="4433" y="15043"/>
                    <a:pt x="4668" y="14907"/>
                  </a:cubicBezTo>
                  <a:cubicBezTo>
                    <a:pt x="4903" y="14772"/>
                    <a:pt x="4984" y="14472"/>
                    <a:pt x="4848" y="14236"/>
                  </a:cubicBezTo>
                  <a:cubicBezTo>
                    <a:pt x="4713" y="14001"/>
                    <a:pt x="4412" y="13921"/>
                    <a:pt x="4178" y="14057"/>
                  </a:cubicBezTo>
                  <a:moveTo>
                    <a:pt x="7364" y="16752"/>
                  </a:moveTo>
                  <a:cubicBezTo>
                    <a:pt x="7129" y="16617"/>
                    <a:pt x="6829" y="16697"/>
                    <a:pt x="6693" y="16932"/>
                  </a:cubicBezTo>
                  <a:cubicBezTo>
                    <a:pt x="6558" y="17167"/>
                    <a:pt x="6638" y="17467"/>
                    <a:pt x="6873" y="17602"/>
                  </a:cubicBezTo>
                  <a:cubicBezTo>
                    <a:pt x="7108" y="17738"/>
                    <a:pt x="7408" y="17658"/>
                    <a:pt x="7543" y="17422"/>
                  </a:cubicBezTo>
                  <a:cubicBezTo>
                    <a:pt x="7679" y="17188"/>
                    <a:pt x="7599" y="16887"/>
                    <a:pt x="7364" y="16752"/>
                  </a:cubicBezTo>
                  <a:moveTo>
                    <a:pt x="18164" y="10309"/>
                  </a:moveTo>
                  <a:cubicBezTo>
                    <a:pt x="17893" y="10309"/>
                    <a:pt x="17673" y="10529"/>
                    <a:pt x="17673" y="10800"/>
                  </a:cubicBezTo>
                  <a:cubicBezTo>
                    <a:pt x="17673" y="11072"/>
                    <a:pt x="17893" y="11291"/>
                    <a:pt x="18164" y="11291"/>
                  </a:cubicBezTo>
                  <a:cubicBezTo>
                    <a:pt x="18434" y="11291"/>
                    <a:pt x="18655" y="11072"/>
                    <a:pt x="18655" y="10800"/>
                  </a:cubicBezTo>
                  <a:cubicBezTo>
                    <a:pt x="18655" y="10529"/>
                    <a:pt x="18434" y="10309"/>
                    <a:pt x="18164" y="10309"/>
                  </a:cubicBezTo>
                </a:path>
              </a:pathLst>
            </a:custGeom>
            <a:solidFill>
              <a:schemeClr val="bg2"/>
            </a:solidFill>
            <a:ln w="12700">
              <a:miter lim="400000"/>
            </a:ln>
          </p:spPr>
          <p:txBody>
            <a:bodyPr lIns="38090" tIns="38090" rIns="38090" bIns="38090" anchor="ctr"/>
            <a:lstStyle/>
            <a:p>
              <a:pPr defTabSz="457079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2999"/>
            </a:p>
          </p:txBody>
        </p:sp>
        <p:sp>
          <p:nvSpPr>
            <p:cNvPr id="76" name="TextBox 75">
              <a:extLst>
                <a:ext uri="{FF2B5EF4-FFF2-40B4-BE49-F238E27FC236}">
                  <a16:creationId xmlns:a16="http://schemas.microsoft.com/office/drawing/2014/main" id="{93EECCD4-14FA-4386-75E7-92F281E76B1B}"/>
                </a:ext>
              </a:extLst>
            </p:cNvPr>
            <p:cNvSpPr txBox="1"/>
            <p:nvPr/>
          </p:nvSpPr>
          <p:spPr>
            <a:xfrm>
              <a:off x="4193305" y="10812088"/>
              <a:ext cx="7817081" cy="1178143"/>
            </a:xfrm>
            <a:prstGeom prst="rect">
              <a:avLst/>
            </a:prstGeom>
            <a:noFill/>
          </p:spPr>
          <p:txBody>
            <a:bodyPr wrap="square" rtlCol="0" anchor="b">
              <a:spAutoFit/>
            </a:bodyPr>
            <a:lstStyle/>
            <a:p>
              <a:pPr defTabSz="1827977">
                <a:lnSpc>
                  <a:spcPts val="4319"/>
                </a:lnSpc>
              </a:pPr>
              <a:r>
                <a:rPr lang="en-US" sz="3200" spc="-30" dirty="0">
                  <a:solidFill>
                    <a:schemeClr val="bg2"/>
                  </a:solidFill>
                  <a:latin typeface="Avenir Book" panose="02000503020000020003" pitchFamily="2" charset="0"/>
                  <a:ea typeface="Source Sans Pro" panose="020B0503030403020204" pitchFamily="34" charset="0"/>
                </a:rPr>
                <a:t>Researcher was able to compare and contrast quotes from multiple suppliers</a:t>
              </a:r>
            </a:p>
          </p:txBody>
        </p:sp>
        <p:sp>
          <p:nvSpPr>
            <p:cNvPr id="78" name="TextBox 77">
              <a:extLst>
                <a:ext uri="{FF2B5EF4-FFF2-40B4-BE49-F238E27FC236}">
                  <a16:creationId xmlns:a16="http://schemas.microsoft.com/office/drawing/2014/main" id="{75FDE4F8-283F-7D02-D232-E36BB127289F}"/>
                </a:ext>
              </a:extLst>
            </p:cNvPr>
            <p:cNvSpPr txBox="1"/>
            <p:nvPr/>
          </p:nvSpPr>
          <p:spPr>
            <a:xfrm>
              <a:off x="14825175" y="11047426"/>
              <a:ext cx="5218474" cy="626710"/>
            </a:xfrm>
            <a:prstGeom prst="rect">
              <a:avLst/>
            </a:prstGeom>
            <a:noFill/>
          </p:spPr>
          <p:txBody>
            <a:bodyPr wrap="square" rtlCol="0" anchor="b">
              <a:spAutoFit/>
            </a:bodyPr>
            <a:lstStyle/>
            <a:p>
              <a:pPr defTabSz="1827977">
                <a:lnSpc>
                  <a:spcPts val="4319"/>
                </a:lnSpc>
              </a:pPr>
              <a:r>
                <a:rPr lang="en-US" sz="3200" spc="-30" dirty="0">
                  <a:solidFill>
                    <a:schemeClr val="bg2"/>
                  </a:solidFill>
                  <a:latin typeface="Avenir Book" panose="02000503020000020003" pitchFamily="2" charset="0"/>
                  <a:ea typeface="Source Sans Pro" panose="020B0503030403020204" pitchFamily="34" charset="0"/>
                </a:rPr>
                <a:t>Request to PO in just 3 days</a:t>
              </a:r>
            </a:p>
          </p:txBody>
        </p:sp>
        <p:sp>
          <p:nvSpPr>
            <p:cNvPr id="90" name="Shape 2559">
              <a:extLst>
                <a:ext uri="{FF2B5EF4-FFF2-40B4-BE49-F238E27FC236}">
                  <a16:creationId xmlns:a16="http://schemas.microsoft.com/office/drawing/2014/main" id="{2C670EA1-B044-CD9C-7F17-8CC59F5DB6AC}"/>
                </a:ext>
              </a:extLst>
            </p:cNvPr>
            <p:cNvSpPr/>
            <p:nvPr/>
          </p:nvSpPr>
          <p:spPr>
            <a:xfrm>
              <a:off x="3514876" y="11132240"/>
              <a:ext cx="558654" cy="4570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455" y="15600"/>
                  </a:moveTo>
                  <a:lnTo>
                    <a:pt x="982" y="15600"/>
                  </a:lnTo>
                  <a:lnTo>
                    <a:pt x="982" y="1200"/>
                  </a:lnTo>
                  <a:lnTo>
                    <a:pt x="16691" y="1200"/>
                  </a:lnTo>
                  <a:lnTo>
                    <a:pt x="16691" y="3000"/>
                  </a:lnTo>
                  <a:cubicBezTo>
                    <a:pt x="16691" y="3332"/>
                    <a:pt x="16911" y="3600"/>
                    <a:pt x="17182" y="3600"/>
                  </a:cubicBezTo>
                  <a:cubicBezTo>
                    <a:pt x="17453" y="3600"/>
                    <a:pt x="17673" y="3332"/>
                    <a:pt x="17673" y="3000"/>
                  </a:cubicBezTo>
                  <a:lnTo>
                    <a:pt x="17673" y="1200"/>
                  </a:lnTo>
                  <a:cubicBezTo>
                    <a:pt x="17673" y="538"/>
                    <a:pt x="17233" y="0"/>
                    <a:pt x="16691" y="0"/>
                  </a:cubicBezTo>
                  <a:lnTo>
                    <a:pt x="982" y="0"/>
                  </a:lnTo>
                  <a:cubicBezTo>
                    <a:pt x="440" y="0"/>
                    <a:pt x="0" y="538"/>
                    <a:pt x="0" y="1200"/>
                  </a:cubicBezTo>
                  <a:lnTo>
                    <a:pt x="0" y="15600"/>
                  </a:lnTo>
                  <a:cubicBezTo>
                    <a:pt x="0" y="16262"/>
                    <a:pt x="440" y="16800"/>
                    <a:pt x="982" y="16800"/>
                  </a:cubicBezTo>
                  <a:lnTo>
                    <a:pt x="2455" y="16800"/>
                  </a:lnTo>
                  <a:cubicBezTo>
                    <a:pt x="2725" y="16800"/>
                    <a:pt x="2945" y="16532"/>
                    <a:pt x="2945" y="16200"/>
                  </a:cubicBezTo>
                  <a:cubicBezTo>
                    <a:pt x="2945" y="15869"/>
                    <a:pt x="2725" y="15600"/>
                    <a:pt x="2455" y="15600"/>
                  </a:cubicBezTo>
                  <a:moveTo>
                    <a:pt x="20618" y="20400"/>
                  </a:moveTo>
                  <a:lnTo>
                    <a:pt x="4909" y="20400"/>
                  </a:lnTo>
                  <a:lnTo>
                    <a:pt x="4909" y="6000"/>
                  </a:lnTo>
                  <a:lnTo>
                    <a:pt x="20618" y="6000"/>
                  </a:lnTo>
                  <a:cubicBezTo>
                    <a:pt x="20618" y="6000"/>
                    <a:pt x="20618" y="20400"/>
                    <a:pt x="20618" y="20400"/>
                  </a:cubicBezTo>
                  <a:close/>
                  <a:moveTo>
                    <a:pt x="20618" y="4800"/>
                  </a:moveTo>
                  <a:lnTo>
                    <a:pt x="4909" y="4800"/>
                  </a:lnTo>
                  <a:cubicBezTo>
                    <a:pt x="4367" y="4800"/>
                    <a:pt x="3927" y="5338"/>
                    <a:pt x="3927" y="6000"/>
                  </a:cubicBezTo>
                  <a:lnTo>
                    <a:pt x="3927" y="20400"/>
                  </a:lnTo>
                  <a:cubicBezTo>
                    <a:pt x="3927" y="21062"/>
                    <a:pt x="4367" y="21600"/>
                    <a:pt x="4909" y="21600"/>
                  </a:cubicBezTo>
                  <a:lnTo>
                    <a:pt x="20618" y="21600"/>
                  </a:lnTo>
                  <a:cubicBezTo>
                    <a:pt x="21160" y="21600"/>
                    <a:pt x="21600" y="21062"/>
                    <a:pt x="21600" y="20400"/>
                  </a:cubicBezTo>
                  <a:lnTo>
                    <a:pt x="21600" y="6000"/>
                  </a:lnTo>
                  <a:cubicBezTo>
                    <a:pt x="21600" y="5338"/>
                    <a:pt x="21160" y="4800"/>
                    <a:pt x="20618" y="4800"/>
                  </a:cubicBezTo>
                </a:path>
              </a:pathLst>
            </a:custGeom>
            <a:solidFill>
              <a:schemeClr val="bg2"/>
            </a:solidFill>
            <a:ln w="12700">
              <a:miter lim="400000"/>
            </a:ln>
          </p:spPr>
          <p:txBody>
            <a:bodyPr lIns="38090" tIns="38090" rIns="38090" bIns="38090" anchor="ctr"/>
            <a:lstStyle/>
            <a:p>
              <a:pPr defTabSz="457079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2999"/>
            </a:p>
          </p:txBody>
        </p:sp>
      </p:grpSp>
    </p:spTree>
    <p:extLst>
      <p:ext uri="{BB962C8B-B14F-4D97-AF65-F5344CB8AC3E}">
        <p14:creationId xmlns:p14="http://schemas.microsoft.com/office/powerpoint/2010/main" val="24378908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xmlns:p14="http://schemas.microsoft.com/office/powerpoint/2010/main" advClick="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73;p1">
            <a:extLst>
              <a:ext uri="{FF2B5EF4-FFF2-40B4-BE49-F238E27FC236}">
                <a16:creationId xmlns:a16="http://schemas.microsoft.com/office/drawing/2014/main" id="{95B01908-C8FB-9442-D001-B6405F978C1A}"/>
              </a:ext>
            </a:extLst>
          </p:cNvPr>
          <p:cNvSpPr/>
          <p:nvPr/>
        </p:nvSpPr>
        <p:spPr>
          <a:xfrm>
            <a:off x="0" y="10212862"/>
            <a:ext cx="24377650" cy="2295839"/>
          </a:xfrm>
          <a:prstGeom prst="rect">
            <a:avLst/>
          </a:prstGeom>
          <a:gradFill>
            <a:gsLst>
              <a:gs pos="18000">
                <a:schemeClr val="accent4"/>
              </a:gs>
              <a:gs pos="0">
                <a:schemeClr val="accent1"/>
              </a:gs>
              <a:gs pos="100000">
                <a:schemeClr val="accent2"/>
              </a:gs>
              <a:gs pos="68000">
                <a:schemeClr val="accent3"/>
              </a:gs>
            </a:gsLst>
            <a:lin ang="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6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4BD25E74-BA44-D531-FB3E-282086A35F8F}"/>
              </a:ext>
            </a:extLst>
          </p:cNvPr>
          <p:cNvSpPr/>
          <p:nvPr/>
        </p:nvSpPr>
        <p:spPr>
          <a:xfrm>
            <a:off x="1671101" y="3547265"/>
            <a:ext cx="8739053" cy="6355961"/>
          </a:xfrm>
          <a:prstGeom prst="rect">
            <a:avLst/>
          </a:prstGeom>
          <a:solidFill>
            <a:schemeClr val="bg1">
              <a:lumMod val="85000"/>
              <a:alpha val="1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827977"/>
            <a:endParaRPr lang="en-US" sz="7198" dirty="0">
              <a:solidFill>
                <a:srgbClr val="FFFFFF"/>
              </a:solidFill>
              <a:latin typeface="Calibri" panose="020F0502020204030204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1C97FF6D-5CC7-D872-A384-9CE279AF80AB}"/>
              </a:ext>
            </a:extLst>
          </p:cNvPr>
          <p:cNvSpPr txBox="1"/>
          <p:nvPr/>
        </p:nvSpPr>
        <p:spPr>
          <a:xfrm>
            <a:off x="2048338" y="3877952"/>
            <a:ext cx="8002362" cy="556755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defTabSz="1827977">
              <a:lnSpc>
                <a:spcPts val="4319"/>
              </a:lnSpc>
            </a:pPr>
            <a:r>
              <a:rPr lang="en-US" sz="3000" spc="-30" dirty="0">
                <a:solidFill>
                  <a:schemeClr val="tx2"/>
                </a:solidFill>
                <a:latin typeface="Avenir Book" panose="02000503020000020003" pitchFamily="2" charset="0"/>
                <a:ea typeface="Source Sans Pro" panose="020B0503030403020204" pitchFamily="34" charset="0"/>
              </a:rPr>
              <a:t>A researcher required 300 grams of a key intermediate for API development within a short delivery timeframe</a:t>
            </a:r>
          </a:p>
          <a:p>
            <a:pPr defTabSz="1827977">
              <a:lnSpc>
                <a:spcPts val="4319"/>
              </a:lnSpc>
            </a:pPr>
            <a:endParaRPr lang="en-US" sz="3000" spc="-30" dirty="0">
              <a:solidFill>
                <a:schemeClr val="tx2"/>
              </a:solidFill>
              <a:latin typeface="Avenir Book" panose="02000503020000020003" pitchFamily="2" charset="0"/>
              <a:ea typeface="Source Sans Pro" panose="020B0503030403020204" pitchFamily="34" charset="0"/>
            </a:endParaRPr>
          </a:p>
          <a:p>
            <a:pPr defTabSz="1827977">
              <a:lnSpc>
                <a:spcPts val="4319"/>
              </a:lnSpc>
            </a:pPr>
            <a:r>
              <a:rPr lang="en-US" sz="3000" spc="-30" dirty="0">
                <a:solidFill>
                  <a:schemeClr val="tx2"/>
                </a:solidFill>
                <a:latin typeface="Avenir Book" panose="02000503020000020003" pitchFamily="2" charset="0"/>
                <a:ea typeface="Source Sans Pro" panose="020B0503030403020204" pitchFamily="34" charset="0"/>
              </a:rPr>
              <a:t>By </a:t>
            </a:r>
            <a:r>
              <a:rPr lang="en-US" sz="3000" b="1" spc="-30" dirty="0">
                <a:solidFill>
                  <a:schemeClr val="tx2"/>
                </a:solidFill>
                <a:latin typeface="Avenir Book" panose="02000503020000020003" pitchFamily="2" charset="0"/>
                <a:ea typeface="Source Sans Pro" panose="020B0503030403020204" pitchFamily="34" charset="0"/>
              </a:rPr>
              <a:t>comparing pricing and delivery times </a:t>
            </a:r>
            <a:r>
              <a:rPr lang="en-US" sz="3000" spc="-30" dirty="0">
                <a:solidFill>
                  <a:schemeClr val="tx2"/>
                </a:solidFill>
                <a:latin typeface="Avenir Book" panose="02000503020000020003" pitchFamily="2" charset="0"/>
                <a:ea typeface="Source Sans Pro" panose="020B0503030403020204" pitchFamily="34" charset="0"/>
              </a:rPr>
              <a:t>from multiple suppliers it was clear that the cheaper quotes resulted in extended delivery.  </a:t>
            </a:r>
          </a:p>
          <a:p>
            <a:pPr defTabSz="1827977">
              <a:lnSpc>
                <a:spcPts val="4319"/>
              </a:lnSpc>
            </a:pPr>
            <a:endParaRPr lang="en-US" sz="3000" spc="-30" dirty="0">
              <a:solidFill>
                <a:schemeClr val="tx2"/>
              </a:solidFill>
              <a:latin typeface="Avenir Book" panose="02000503020000020003" pitchFamily="2" charset="0"/>
              <a:ea typeface="Source Sans Pro" panose="020B0503030403020204" pitchFamily="34" charset="0"/>
            </a:endParaRPr>
          </a:p>
          <a:p>
            <a:pPr defTabSz="1827977">
              <a:lnSpc>
                <a:spcPts val="4319"/>
              </a:lnSpc>
            </a:pPr>
            <a:r>
              <a:rPr lang="en-US" sz="3000" spc="-30" dirty="0">
                <a:solidFill>
                  <a:schemeClr val="tx2"/>
                </a:solidFill>
                <a:latin typeface="Avenir Book" panose="02000503020000020003" pitchFamily="2" charset="0"/>
                <a:ea typeface="Source Sans Pro" panose="020B0503030403020204" pitchFamily="34" charset="0"/>
              </a:rPr>
              <a:t>The researcher identified a supplier that provided the most cost-effective solution.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182E1C33-18C4-E3E6-BC19-30AD4384737E}"/>
              </a:ext>
            </a:extLst>
          </p:cNvPr>
          <p:cNvSpPr txBox="1"/>
          <p:nvPr/>
        </p:nvSpPr>
        <p:spPr>
          <a:xfrm>
            <a:off x="3889745" y="10771710"/>
            <a:ext cx="7434745" cy="117814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defTabSz="1827977">
              <a:lnSpc>
                <a:spcPts val="4319"/>
              </a:lnSpc>
            </a:pPr>
            <a:r>
              <a:rPr lang="en-US" sz="3200" spc="-30" dirty="0">
                <a:solidFill>
                  <a:schemeClr val="bg2"/>
                </a:solidFill>
                <a:latin typeface="Avenir Book" panose="02000503020000020003" pitchFamily="2" charset="0"/>
                <a:ea typeface="Source Sans Pro" panose="020B0503030403020204" pitchFamily="34" charset="0"/>
              </a:rPr>
              <a:t>Researcher obtained competitive cost and fast delivery times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1F0C5B3F-0300-27B5-6C64-94F80264AAAD}"/>
              </a:ext>
            </a:extLst>
          </p:cNvPr>
          <p:cNvSpPr txBox="1"/>
          <p:nvPr/>
        </p:nvSpPr>
        <p:spPr>
          <a:xfrm>
            <a:off x="13693296" y="10771710"/>
            <a:ext cx="7101973" cy="117814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defTabSz="1827977">
              <a:lnSpc>
                <a:spcPts val="4319"/>
              </a:lnSpc>
            </a:pPr>
            <a:r>
              <a:rPr lang="en-US" sz="3200" spc="-30" dirty="0">
                <a:solidFill>
                  <a:schemeClr val="bg2"/>
                </a:solidFill>
                <a:latin typeface="Avenir Book" panose="02000503020000020003" pitchFamily="2" charset="0"/>
                <a:ea typeface="Source Sans Pro" panose="020B0503030403020204" pitchFamily="34" charset="0"/>
              </a:rPr>
              <a:t>Appropriate suppliers for the study were identified within 3 days</a:t>
            </a:r>
          </a:p>
        </p:txBody>
      </p:sp>
      <p:sp>
        <p:nvSpPr>
          <p:cNvPr id="89" name="Shape 2540">
            <a:extLst>
              <a:ext uri="{FF2B5EF4-FFF2-40B4-BE49-F238E27FC236}">
                <a16:creationId xmlns:a16="http://schemas.microsoft.com/office/drawing/2014/main" id="{DA31F736-939A-D696-A3DF-114B121FE7A5}"/>
              </a:ext>
            </a:extLst>
          </p:cNvPr>
          <p:cNvSpPr/>
          <p:nvPr/>
        </p:nvSpPr>
        <p:spPr>
          <a:xfrm>
            <a:off x="3158925" y="11068095"/>
            <a:ext cx="585373" cy="58537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732" y="6661"/>
                </a:moveTo>
                <a:cubicBezTo>
                  <a:pt x="20540" y="6471"/>
                  <a:pt x="20228" y="6473"/>
                  <a:pt x="20038" y="6667"/>
                </a:cubicBezTo>
                <a:cubicBezTo>
                  <a:pt x="19903" y="6804"/>
                  <a:pt x="19870" y="7000"/>
                  <a:pt x="19929" y="7171"/>
                </a:cubicBezTo>
                <a:lnTo>
                  <a:pt x="19918" y="7175"/>
                </a:lnTo>
                <a:cubicBezTo>
                  <a:pt x="20365" y="8298"/>
                  <a:pt x="20618" y="9518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cubicBezTo>
                  <a:pt x="5378" y="20618"/>
                  <a:pt x="982" y="16223"/>
                  <a:pt x="982" y="10800"/>
                </a:cubicBezTo>
                <a:cubicBezTo>
                  <a:pt x="982" y="5377"/>
                  <a:pt x="5378" y="982"/>
                  <a:pt x="10800" y="982"/>
                </a:cubicBezTo>
                <a:cubicBezTo>
                  <a:pt x="13575" y="982"/>
                  <a:pt x="16077" y="2136"/>
                  <a:pt x="17862" y="3989"/>
                </a:cubicBezTo>
                <a:lnTo>
                  <a:pt x="17868" y="3982"/>
                </a:lnTo>
                <a:cubicBezTo>
                  <a:pt x="18062" y="4157"/>
                  <a:pt x="18359" y="4153"/>
                  <a:pt x="18544" y="3965"/>
                </a:cubicBezTo>
                <a:cubicBezTo>
                  <a:pt x="18734" y="3771"/>
                  <a:pt x="18732" y="3461"/>
                  <a:pt x="18539" y="3270"/>
                </a:cubicBezTo>
                <a:cubicBezTo>
                  <a:pt x="18520" y="3252"/>
                  <a:pt x="18496" y="3244"/>
                  <a:pt x="18476" y="3230"/>
                </a:cubicBezTo>
                <a:cubicBezTo>
                  <a:pt x="16521" y="1241"/>
                  <a:pt x="13810" y="0"/>
                  <a:pt x="10800" y="0"/>
                </a:cubicBezTo>
                <a:cubicBezTo>
                  <a:pt x="4835" y="0"/>
                  <a:pt x="0" y="4835"/>
                  <a:pt x="0" y="10800"/>
                </a:cubicBezTo>
                <a:cubicBezTo>
                  <a:pt x="0" y="16764"/>
                  <a:pt x="4835" y="21600"/>
                  <a:pt x="10800" y="21600"/>
                </a:cubicBezTo>
                <a:cubicBezTo>
                  <a:pt x="16765" y="21600"/>
                  <a:pt x="21600" y="16764"/>
                  <a:pt x="21600" y="10800"/>
                </a:cubicBezTo>
                <a:cubicBezTo>
                  <a:pt x="21600" y="9412"/>
                  <a:pt x="21329" y="8089"/>
                  <a:pt x="20851" y="6869"/>
                </a:cubicBezTo>
                <a:cubicBezTo>
                  <a:pt x="20828" y="6794"/>
                  <a:pt x="20793" y="6721"/>
                  <a:pt x="20732" y="6661"/>
                </a:cubicBezTo>
                <a:moveTo>
                  <a:pt x="10792" y="13534"/>
                </a:moveTo>
                <a:lnTo>
                  <a:pt x="6238" y="8980"/>
                </a:lnTo>
                <a:cubicBezTo>
                  <a:pt x="6149" y="8891"/>
                  <a:pt x="6027" y="8836"/>
                  <a:pt x="5891" y="8836"/>
                </a:cubicBezTo>
                <a:cubicBezTo>
                  <a:pt x="5620" y="8836"/>
                  <a:pt x="5400" y="9056"/>
                  <a:pt x="5400" y="9327"/>
                </a:cubicBezTo>
                <a:cubicBezTo>
                  <a:pt x="5400" y="9463"/>
                  <a:pt x="5455" y="9585"/>
                  <a:pt x="5544" y="9675"/>
                </a:cubicBezTo>
                <a:lnTo>
                  <a:pt x="10453" y="14583"/>
                </a:lnTo>
                <a:cubicBezTo>
                  <a:pt x="10542" y="14672"/>
                  <a:pt x="10664" y="14727"/>
                  <a:pt x="10800" y="14727"/>
                </a:cubicBezTo>
                <a:cubicBezTo>
                  <a:pt x="10940" y="14727"/>
                  <a:pt x="11064" y="14668"/>
                  <a:pt x="11154" y="14574"/>
                </a:cubicBezTo>
                <a:lnTo>
                  <a:pt x="11155" y="14576"/>
                </a:lnTo>
                <a:lnTo>
                  <a:pt x="19353" y="5988"/>
                </a:lnTo>
                <a:cubicBezTo>
                  <a:pt x="19353" y="5989"/>
                  <a:pt x="19354" y="5990"/>
                  <a:pt x="19354" y="5991"/>
                </a:cubicBezTo>
                <a:lnTo>
                  <a:pt x="20055" y="5255"/>
                </a:lnTo>
                <a:cubicBezTo>
                  <a:pt x="20055" y="5255"/>
                  <a:pt x="20054" y="5254"/>
                  <a:pt x="20054" y="5253"/>
                </a:cubicBezTo>
                <a:lnTo>
                  <a:pt x="21464" y="3775"/>
                </a:lnTo>
                <a:lnTo>
                  <a:pt x="21463" y="3774"/>
                </a:lnTo>
                <a:cubicBezTo>
                  <a:pt x="21547" y="3686"/>
                  <a:pt x="21600" y="3567"/>
                  <a:pt x="21600" y="3436"/>
                </a:cubicBezTo>
                <a:cubicBezTo>
                  <a:pt x="21600" y="3166"/>
                  <a:pt x="21380" y="2945"/>
                  <a:pt x="21109" y="2945"/>
                </a:cubicBezTo>
                <a:cubicBezTo>
                  <a:pt x="20969" y="2945"/>
                  <a:pt x="20844" y="3005"/>
                  <a:pt x="20755" y="3099"/>
                </a:cubicBezTo>
                <a:lnTo>
                  <a:pt x="20754" y="3097"/>
                </a:lnTo>
                <a:lnTo>
                  <a:pt x="19493" y="4419"/>
                </a:lnTo>
                <a:cubicBezTo>
                  <a:pt x="19492" y="4418"/>
                  <a:pt x="19491" y="4416"/>
                  <a:pt x="19490" y="4415"/>
                </a:cubicBezTo>
                <a:lnTo>
                  <a:pt x="18805" y="5133"/>
                </a:lnTo>
                <a:cubicBezTo>
                  <a:pt x="18806" y="5134"/>
                  <a:pt x="18807" y="5136"/>
                  <a:pt x="18807" y="5137"/>
                </a:cubicBezTo>
                <a:cubicBezTo>
                  <a:pt x="18807" y="5137"/>
                  <a:pt x="10792" y="13534"/>
                  <a:pt x="10792" y="13534"/>
                </a:cubicBezTo>
                <a:close/>
              </a:path>
            </a:pathLst>
          </a:custGeom>
          <a:solidFill>
            <a:schemeClr val="bg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79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/>
          </a:p>
        </p:txBody>
      </p:sp>
      <p:sp>
        <p:nvSpPr>
          <p:cNvPr id="91" name="Shape 2526">
            <a:extLst>
              <a:ext uri="{FF2B5EF4-FFF2-40B4-BE49-F238E27FC236}">
                <a16:creationId xmlns:a16="http://schemas.microsoft.com/office/drawing/2014/main" id="{778CC1D8-3F40-07C2-93C4-9834C731D16A}"/>
              </a:ext>
            </a:extLst>
          </p:cNvPr>
          <p:cNvSpPr/>
          <p:nvPr/>
        </p:nvSpPr>
        <p:spPr>
          <a:xfrm>
            <a:off x="12992364" y="11081454"/>
            <a:ext cx="558654" cy="55865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6" y="0"/>
                  <a:pt x="0" y="4836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6"/>
                  <a:pt x="16764" y="0"/>
                  <a:pt x="10800" y="0"/>
                </a:cubicBezTo>
                <a:moveTo>
                  <a:pt x="14236" y="16752"/>
                </a:moveTo>
                <a:cubicBezTo>
                  <a:pt x="14001" y="16887"/>
                  <a:pt x="13921" y="17188"/>
                  <a:pt x="14057" y="17422"/>
                </a:cubicBezTo>
                <a:cubicBezTo>
                  <a:pt x="14192" y="17658"/>
                  <a:pt x="14493" y="17738"/>
                  <a:pt x="14727" y="17602"/>
                </a:cubicBezTo>
                <a:cubicBezTo>
                  <a:pt x="14962" y="17467"/>
                  <a:pt x="15042" y="17167"/>
                  <a:pt x="14907" y="16932"/>
                </a:cubicBezTo>
                <a:cubicBezTo>
                  <a:pt x="14771" y="16697"/>
                  <a:pt x="14472" y="16617"/>
                  <a:pt x="14236" y="16752"/>
                </a:cubicBezTo>
                <a:moveTo>
                  <a:pt x="10800" y="11782"/>
                </a:moveTo>
                <a:cubicBezTo>
                  <a:pt x="10258" y="11782"/>
                  <a:pt x="9818" y="11342"/>
                  <a:pt x="9818" y="10800"/>
                </a:cubicBezTo>
                <a:cubicBezTo>
                  <a:pt x="9818" y="10258"/>
                  <a:pt x="10258" y="9818"/>
                  <a:pt x="10800" y="9818"/>
                </a:cubicBezTo>
                <a:cubicBezTo>
                  <a:pt x="11342" y="9818"/>
                  <a:pt x="11782" y="10258"/>
                  <a:pt x="11782" y="10800"/>
                </a:cubicBezTo>
                <a:cubicBezTo>
                  <a:pt x="11782" y="11342"/>
                  <a:pt x="11342" y="11782"/>
                  <a:pt x="10800" y="11782"/>
                </a:cubicBezTo>
                <a:moveTo>
                  <a:pt x="15218" y="10309"/>
                </a:moveTo>
                <a:lnTo>
                  <a:pt x="12694" y="10309"/>
                </a:lnTo>
                <a:cubicBezTo>
                  <a:pt x="12515" y="9624"/>
                  <a:pt x="11978" y="9084"/>
                  <a:pt x="11291" y="8906"/>
                </a:cubicBezTo>
                <a:lnTo>
                  <a:pt x="11291" y="3436"/>
                </a:lnTo>
                <a:cubicBezTo>
                  <a:pt x="11291" y="3166"/>
                  <a:pt x="11071" y="2945"/>
                  <a:pt x="10800" y="2945"/>
                </a:cubicBezTo>
                <a:cubicBezTo>
                  <a:pt x="10529" y="2945"/>
                  <a:pt x="10309" y="3166"/>
                  <a:pt x="10309" y="3436"/>
                </a:cubicBezTo>
                <a:lnTo>
                  <a:pt x="10309" y="8906"/>
                </a:lnTo>
                <a:cubicBezTo>
                  <a:pt x="9464" y="9125"/>
                  <a:pt x="8836" y="9886"/>
                  <a:pt x="8836" y="10800"/>
                </a:cubicBezTo>
                <a:cubicBezTo>
                  <a:pt x="8836" y="11885"/>
                  <a:pt x="9716" y="12764"/>
                  <a:pt x="10800" y="12764"/>
                </a:cubicBezTo>
                <a:cubicBezTo>
                  <a:pt x="11714" y="12764"/>
                  <a:pt x="12476" y="12137"/>
                  <a:pt x="12694" y="11291"/>
                </a:cubicBezTo>
                <a:lnTo>
                  <a:pt x="15218" y="11291"/>
                </a:lnTo>
                <a:cubicBezTo>
                  <a:pt x="15489" y="11291"/>
                  <a:pt x="15709" y="11072"/>
                  <a:pt x="15709" y="10800"/>
                </a:cubicBezTo>
                <a:cubicBezTo>
                  <a:pt x="15709" y="10529"/>
                  <a:pt x="15489" y="10309"/>
                  <a:pt x="15218" y="10309"/>
                </a:cubicBezTo>
                <a:moveTo>
                  <a:pt x="16932" y="6693"/>
                </a:moveTo>
                <a:cubicBezTo>
                  <a:pt x="16697" y="6829"/>
                  <a:pt x="16616" y="7129"/>
                  <a:pt x="16752" y="7364"/>
                </a:cubicBezTo>
                <a:cubicBezTo>
                  <a:pt x="16887" y="7599"/>
                  <a:pt x="17188" y="7679"/>
                  <a:pt x="17422" y="7543"/>
                </a:cubicBezTo>
                <a:cubicBezTo>
                  <a:pt x="17657" y="7408"/>
                  <a:pt x="17737" y="7108"/>
                  <a:pt x="17602" y="6873"/>
                </a:cubicBezTo>
                <a:cubicBezTo>
                  <a:pt x="17467" y="6638"/>
                  <a:pt x="17166" y="6557"/>
                  <a:pt x="16932" y="6693"/>
                </a:cubicBezTo>
                <a:moveTo>
                  <a:pt x="10800" y="17673"/>
                </a:moveTo>
                <a:cubicBezTo>
                  <a:pt x="10529" y="17673"/>
                  <a:pt x="10309" y="17893"/>
                  <a:pt x="10309" y="18164"/>
                </a:cubicBezTo>
                <a:cubicBezTo>
                  <a:pt x="10309" y="18435"/>
                  <a:pt x="10529" y="18655"/>
                  <a:pt x="10800" y="18655"/>
                </a:cubicBezTo>
                <a:cubicBezTo>
                  <a:pt x="11071" y="18655"/>
                  <a:pt x="11291" y="18435"/>
                  <a:pt x="11291" y="18164"/>
                </a:cubicBezTo>
                <a:cubicBezTo>
                  <a:pt x="11291" y="17893"/>
                  <a:pt x="11071" y="17673"/>
                  <a:pt x="10800" y="17673"/>
                </a:cubicBezTo>
                <a:moveTo>
                  <a:pt x="17422" y="14057"/>
                </a:moveTo>
                <a:cubicBezTo>
                  <a:pt x="17188" y="13921"/>
                  <a:pt x="16887" y="14001"/>
                  <a:pt x="16752" y="14236"/>
                </a:cubicBezTo>
                <a:cubicBezTo>
                  <a:pt x="16616" y="14472"/>
                  <a:pt x="16697" y="14772"/>
                  <a:pt x="16932" y="14907"/>
                </a:cubicBezTo>
                <a:cubicBezTo>
                  <a:pt x="17166" y="15043"/>
                  <a:pt x="17467" y="14962"/>
                  <a:pt x="17602" y="14727"/>
                </a:cubicBezTo>
                <a:cubicBezTo>
                  <a:pt x="17737" y="14492"/>
                  <a:pt x="17657" y="14192"/>
                  <a:pt x="17422" y="14057"/>
                </a:cubicBezTo>
                <a:moveTo>
                  <a:pt x="4668" y="6693"/>
                </a:moveTo>
                <a:cubicBezTo>
                  <a:pt x="4433" y="6557"/>
                  <a:pt x="4133" y="6638"/>
                  <a:pt x="3998" y="6873"/>
                </a:cubicBezTo>
                <a:cubicBezTo>
                  <a:pt x="3863" y="7108"/>
                  <a:pt x="3942" y="7408"/>
                  <a:pt x="4178" y="7543"/>
                </a:cubicBezTo>
                <a:cubicBezTo>
                  <a:pt x="4412" y="7679"/>
                  <a:pt x="4713" y="7599"/>
                  <a:pt x="4848" y="7364"/>
                </a:cubicBezTo>
                <a:cubicBezTo>
                  <a:pt x="4984" y="7129"/>
                  <a:pt x="4903" y="6829"/>
                  <a:pt x="4668" y="6693"/>
                </a:cubicBezTo>
                <a:moveTo>
                  <a:pt x="14236" y="4848"/>
                </a:moveTo>
                <a:cubicBezTo>
                  <a:pt x="14472" y="4984"/>
                  <a:pt x="14771" y="4903"/>
                  <a:pt x="14907" y="4669"/>
                </a:cubicBezTo>
                <a:cubicBezTo>
                  <a:pt x="15042" y="4434"/>
                  <a:pt x="14962" y="4134"/>
                  <a:pt x="14727" y="3998"/>
                </a:cubicBezTo>
                <a:cubicBezTo>
                  <a:pt x="14493" y="3863"/>
                  <a:pt x="14192" y="3943"/>
                  <a:pt x="14057" y="4178"/>
                </a:cubicBezTo>
                <a:cubicBezTo>
                  <a:pt x="13921" y="4412"/>
                  <a:pt x="14001" y="4713"/>
                  <a:pt x="14236" y="4848"/>
                </a:cubicBezTo>
                <a:moveTo>
                  <a:pt x="3436" y="10309"/>
                </a:moveTo>
                <a:cubicBezTo>
                  <a:pt x="3166" y="10309"/>
                  <a:pt x="2945" y="10529"/>
                  <a:pt x="2945" y="10800"/>
                </a:cubicBezTo>
                <a:cubicBezTo>
                  <a:pt x="2945" y="11072"/>
                  <a:pt x="3166" y="11291"/>
                  <a:pt x="3436" y="11291"/>
                </a:cubicBezTo>
                <a:cubicBezTo>
                  <a:pt x="3707" y="11291"/>
                  <a:pt x="3927" y="11072"/>
                  <a:pt x="3927" y="10800"/>
                </a:cubicBezTo>
                <a:cubicBezTo>
                  <a:pt x="3927" y="10529"/>
                  <a:pt x="3707" y="10309"/>
                  <a:pt x="3436" y="10309"/>
                </a:cubicBezTo>
                <a:moveTo>
                  <a:pt x="6873" y="3998"/>
                </a:moveTo>
                <a:cubicBezTo>
                  <a:pt x="6638" y="4134"/>
                  <a:pt x="6558" y="4434"/>
                  <a:pt x="6693" y="4669"/>
                </a:cubicBezTo>
                <a:cubicBezTo>
                  <a:pt x="6829" y="4903"/>
                  <a:pt x="7129" y="4984"/>
                  <a:pt x="7364" y="4848"/>
                </a:cubicBezTo>
                <a:cubicBezTo>
                  <a:pt x="7599" y="4713"/>
                  <a:pt x="7679" y="4412"/>
                  <a:pt x="7543" y="4178"/>
                </a:cubicBezTo>
                <a:cubicBezTo>
                  <a:pt x="7408" y="3943"/>
                  <a:pt x="7108" y="3863"/>
                  <a:pt x="6873" y="3998"/>
                </a:cubicBezTo>
                <a:moveTo>
                  <a:pt x="4178" y="14057"/>
                </a:moveTo>
                <a:cubicBezTo>
                  <a:pt x="3942" y="14192"/>
                  <a:pt x="3863" y="14492"/>
                  <a:pt x="3998" y="14727"/>
                </a:cubicBezTo>
                <a:cubicBezTo>
                  <a:pt x="4133" y="14962"/>
                  <a:pt x="4433" y="15043"/>
                  <a:pt x="4668" y="14907"/>
                </a:cubicBezTo>
                <a:cubicBezTo>
                  <a:pt x="4903" y="14772"/>
                  <a:pt x="4984" y="14472"/>
                  <a:pt x="4848" y="14236"/>
                </a:cubicBezTo>
                <a:cubicBezTo>
                  <a:pt x="4713" y="14001"/>
                  <a:pt x="4412" y="13921"/>
                  <a:pt x="4178" y="14057"/>
                </a:cubicBezTo>
                <a:moveTo>
                  <a:pt x="7364" y="16752"/>
                </a:moveTo>
                <a:cubicBezTo>
                  <a:pt x="7129" y="16617"/>
                  <a:pt x="6829" y="16697"/>
                  <a:pt x="6693" y="16932"/>
                </a:cubicBezTo>
                <a:cubicBezTo>
                  <a:pt x="6558" y="17167"/>
                  <a:pt x="6638" y="17467"/>
                  <a:pt x="6873" y="17602"/>
                </a:cubicBezTo>
                <a:cubicBezTo>
                  <a:pt x="7108" y="17738"/>
                  <a:pt x="7408" y="17658"/>
                  <a:pt x="7543" y="17422"/>
                </a:cubicBezTo>
                <a:cubicBezTo>
                  <a:pt x="7679" y="17188"/>
                  <a:pt x="7599" y="16887"/>
                  <a:pt x="7364" y="16752"/>
                </a:cubicBezTo>
                <a:moveTo>
                  <a:pt x="18164" y="10309"/>
                </a:moveTo>
                <a:cubicBezTo>
                  <a:pt x="17893" y="10309"/>
                  <a:pt x="17673" y="10529"/>
                  <a:pt x="17673" y="10800"/>
                </a:cubicBezTo>
                <a:cubicBezTo>
                  <a:pt x="17673" y="11072"/>
                  <a:pt x="17893" y="11291"/>
                  <a:pt x="18164" y="11291"/>
                </a:cubicBezTo>
                <a:cubicBezTo>
                  <a:pt x="18434" y="11291"/>
                  <a:pt x="18655" y="11072"/>
                  <a:pt x="18655" y="10800"/>
                </a:cubicBezTo>
                <a:cubicBezTo>
                  <a:pt x="18655" y="10529"/>
                  <a:pt x="18434" y="10309"/>
                  <a:pt x="18164" y="10309"/>
                </a:cubicBezTo>
              </a:path>
            </a:pathLst>
          </a:custGeom>
          <a:solidFill>
            <a:schemeClr val="bg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79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/>
          </a:p>
        </p:txBody>
      </p:sp>
      <p:grpSp>
        <p:nvGrpSpPr>
          <p:cNvPr id="92" name="Group 91">
            <a:extLst>
              <a:ext uri="{FF2B5EF4-FFF2-40B4-BE49-F238E27FC236}">
                <a16:creationId xmlns:a16="http://schemas.microsoft.com/office/drawing/2014/main" id="{01F23C8C-5A1E-5AF4-54F6-C2F84701D942}"/>
              </a:ext>
            </a:extLst>
          </p:cNvPr>
          <p:cNvGrpSpPr/>
          <p:nvPr/>
        </p:nvGrpSpPr>
        <p:grpSpPr>
          <a:xfrm>
            <a:off x="12762721" y="8466502"/>
            <a:ext cx="9231065" cy="1311178"/>
            <a:chOff x="12523981" y="10832673"/>
            <a:chExt cx="9231065" cy="1311178"/>
          </a:xfrm>
        </p:grpSpPr>
        <p:sp>
          <p:nvSpPr>
            <p:cNvPr id="93" name="TextBox 92">
              <a:extLst>
                <a:ext uri="{FF2B5EF4-FFF2-40B4-BE49-F238E27FC236}">
                  <a16:creationId xmlns:a16="http://schemas.microsoft.com/office/drawing/2014/main" id="{C918F498-6041-E527-E3D1-EE96A5661191}"/>
                </a:ext>
              </a:extLst>
            </p:cNvPr>
            <p:cNvSpPr txBox="1"/>
            <p:nvPr/>
          </p:nvSpPr>
          <p:spPr>
            <a:xfrm>
              <a:off x="12523981" y="10923731"/>
              <a:ext cx="3534622" cy="1118255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defTabSz="1827977">
                <a:spcAft>
                  <a:spcPts val="1998"/>
                </a:spcAft>
              </a:pPr>
              <a:r>
                <a:rPr lang="en-US" sz="2800" dirty="0">
                  <a:solidFill>
                    <a:schemeClr val="accent6">
                      <a:lumMod val="10000"/>
                    </a:schemeClr>
                  </a:solidFill>
                  <a:latin typeface="Avenir Book" charset="0"/>
                </a:rPr>
                <a:t>Supplier Responses: 8</a:t>
              </a:r>
            </a:p>
            <a:p>
              <a:pPr defTabSz="1827977">
                <a:spcAft>
                  <a:spcPts val="1998"/>
                </a:spcAft>
              </a:pPr>
              <a:r>
                <a:rPr lang="en-US" sz="2800" dirty="0">
                  <a:solidFill>
                    <a:schemeClr val="accent6">
                      <a:lumMod val="10000"/>
                    </a:schemeClr>
                  </a:solidFill>
                  <a:latin typeface="Avenir Book" charset="0"/>
                </a:rPr>
                <a:t>Supplier Proposals: 8</a:t>
              </a:r>
            </a:p>
          </p:txBody>
        </p:sp>
        <p:cxnSp>
          <p:nvCxnSpPr>
            <p:cNvPr id="94" name="Straight Connector 93">
              <a:extLst>
                <a:ext uri="{FF2B5EF4-FFF2-40B4-BE49-F238E27FC236}">
                  <a16:creationId xmlns:a16="http://schemas.microsoft.com/office/drawing/2014/main" id="{53F26BCF-A50E-3458-4165-4FD145E9436B}"/>
                </a:ext>
              </a:extLst>
            </p:cNvPr>
            <p:cNvCxnSpPr>
              <a:cxnSpLocks/>
            </p:cNvCxnSpPr>
            <p:nvPr/>
          </p:nvCxnSpPr>
          <p:spPr>
            <a:xfrm>
              <a:off x="17188297" y="10832673"/>
              <a:ext cx="0" cy="1311178"/>
            </a:xfrm>
            <a:prstGeom prst="line">
              <a:avLst/>
            </a:prstGeom>
            <a:ln w="444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5" name="TextBox 94">
              <a:extLst>
                <a:ext uri="{FF2B5EF4-FFF2-40B4-BE49-F238E27FC236}">
                  <a16:creationId xmlns:a16="http://schemas.microsoft.com/office/drawing/2014/main" id="{21FFD6A2-D1F9-C592-1D3F-5D5A6A7CDEE5}"/>
                </a:ext>
              </a:extLst>
            </p:cNvPr>
            <p:cNvSpPr txBox="1"/>
            <p:nvPr/>
          </p:nvSpPr>
          <p:spPr>
            <a:xfrm>
              <a:off x="18117832" y="10918846"/>
              <a:ext cx="3637214" cy="1118255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defTabSz="1827977">
                <a:spcAft>
                  <a:spcPts val="1998"/>
                </a:spcAft>
              </a:pPr>
              <a:r>
                <a:rPr lang="en-US" sz="2800" dirty="0">
                  <a:solidFill>
                    <a:schemeClr val="accent6">
                      <a:lumMod val="10000"/>
                    </a:schemeClr>
                  </a:solidFill>
                  <a:latin typeface="Avenir Book" charset="0"/>
                </a:rPr>
                <a:t>High Quote = $26,331</a:t>
              </a:r>
            </a:p>
            <a:p>
              <a:pPr defTabSz="1827977">
                <a:spcAft>
                  <a:spcPts val="1998"/>
                </a:spcAft>
              </a:pPr>
              <a:r>
                <a:rPr lang="en-US" sz="2800" dirty="0">
                  <a:solidFill>
                    <a:schemeClr val="accent6">
                      <a:lumMod val="10000"/>
                    </a:schemeClr>
                  </a:solidFill>
                  <a:latin typeface="Avenir Book" charset="0"/>
                </a:rPr>
                <a:t>Low Quote = $5,828</a:t>
              </a:r>
            </a:p>
          </p:txBody>
        </p:sp>
      </p:grpSp>
      <p:sp>
        <p:nvSpPr>
          <p:cNvPr id="4" name="Title 1">
            <a:extLst>
              <a:ext uri="{FF2B5EF4-FFF2-40B4-BE49-F238E27FC236}">
                <a16:creationId xmlns:a16="http://schemas.microsoft.com/office/drawing/2014/main" id="{232BB44B-FC1E-DDAC-4E69-A3B4937936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5964" y="1055077"/>
            <a:ext cx="20334950" cy="1104128"/>
          </a:xfrm>
        </p:spPr>
        <p:txBody>
          <a:bodyPr>
            <a:normAutofit/>
          </a:bodyPr>
          <a:lstStyle/>
          <a:p>
            <a:r>
              <a:rPr lang="en-US" dirty="0"/>
              <a:t>Access CMC Raw Materials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0299141-F5EF-0110-26F6-D4F6EB21AE43}"/>
              </a:ext>
            </a:extLst>
          </p:cNvPr>
          <p:cNvSpPr txBox="1"/>
          <p:nvPr/>
        </p:nvSpPr>
        <p:spPr>
          <a:xfrm>
            <a:off x="2579532" y="2777953"/>
            <a:ext cx="19827184" cy="643766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defTabSz="1827977">
              <a:lnSpc>
                <a:spcPts val="4319"/>
              </a:lnSpc>
            </a:pPr>
            <a:r>
              <a:rPr lang="en-US" spc="-30" dirty="0">
                <a:solidFill>
                  <a:schemeClr val="tx2"/>
                </a:solidFill>
                <a:latin typeface="Avenir Book" panose="02000503020000020003" pitchFamily="2" charset="0"/>
                <a:ea typeface="Source Sans Pro" panose="020B0503030403020204" pitchFamily="34" charset="0"/>
              </a:rPr>
              <a:t>Identify suppliers that best meet your research needs and budget</a:t>
            </a:r>
          </a:p>
        </p:txBody>
      </p:sp>
      <p:sp>
        <p:nvSpPr>
          <p:cNvPr id="6" name="Shape 2582">
            <a:extLst>
              <a:ext uri="{FF2B5EF4-FFF2-40B4-BE49-F238E27FC236}">
                <a16:creationId xmlns:a16="http://schemas.microsoft.com/office/drawing/2014/main" id="{8A99EAF4-FDA5-5477-9F50-E3F43A0A3EEF}"/>
              </a:ext>
            </a:extLst>
          </p:cNvPr>
          <p:cNvSpPr/>
          <p:nvPr/>
        </p:nvSpPr>
        <p:spPr>
          <a:xfrm>
            <a:off x="1675964" y="2820509"/>
            <a:ext cx="558654" cy="55865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8164" y="4419"/>
                </a:moveTo>
                <a:lnTo>
                  <a:pt x="9327" y="4419"/>
                </a:lnTo>
                <a:cubicBezTo>
                  <a:pt x="9056" y="4419"/>
                  <a:pt x="8836" y="4638"/>
                  <a:pt x="8836" y="4909"/>
                </a:cubicBezTo>
                <a:cubicBezTo>
                  <a:pt x="8836" y="5181"/>
                  <a:pt x="9056" y="5400"/>
                  <a:pt x="9327" y="5400"/>
                </a:cubicBezTo>
                <a:lnTo>
                  <a:pt x="18164" y="5400"/>
                </a:lnTo>
                <a:cubicBezTo>
                  <a:pt x="18435" y="5400"/>
                  <a:pt x="18655" y="5181"/>
                  <a:pt x="18655" y="4909"/>
                </a:cubicBezTo>
                <a:cubicBezTo>
                  <a:pt x="18655" y="4638"/>
                  <a:pt x="18435" y="4419"/>
                  <a:pt x="18164" y="4419"/>
                </a:cubicBezTo>
                <a:moveTo>
                  <a:pt x="20618" y="19636"/>
                </a:moveTo>
                <a:cubicBezTo>
                  <a:pt x="20618" y="20179"/>
                  <a:pt x="20178" y="20618"/>
                  <a:pt x="19636" y="20618"/>
                </a:cubicBezTo>
                <a:lnTo>
                  <a:pt x="1964" y="20618"/>
                </a:lnTo>
                <a:cubicBezTo>
                  <a:pt x="1421" y="20618"/>
                  <a:pt x="982" y="20179"/>
                  <a:pt x="982" y="19636"/>
                </a:cubicBezTo>
                <a:lnTo>
                  <a:pt x="982" y="1964"/>
                </a:lnTo>
                <a:cubicBezTo>
                  <a:pt x="982" y="1422"/>
                  <a:pt x="1421" y="982"/>
                  <a:pt x="1964" y="982"/>
                </a:cubicBezTo>
                <a:lnTo>
                  <a:pt x="19636" y="982"/>
                </a:lnTo>
                <a:cubicBezTo>
                  <a:pt x="20178" y="982"/>
                  <a:pt x="20618" y="1422"/>
                  <a:pt x="20618" y="1964"/>
                </a:cubicBezTo>
                <a:cubicBezTo>
                  <a:pt x="20618" y="1964"/>
                  <a:pt x="20618" y="19636"/>
                  <a:pt x="20618" y="19636"/>
                </a:cubicBezTo>
                <a:close/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  <a:moveTo>
                  <a:pt x="18164" y="10310"/>
                </a:moveTo>
                <a:lnTo>
                  <a:pt x="9327" y="10310"/>
                </a:lnTo>
                <a:cubicBezTo>
                  <a:pt x="9056" y="10310"/>
                  <a:pt x="8836" y="10529"/>
                  <a:pt x="8836" y="10800"/>
                </a:cubicBezTo>
                <a:cubicBezTo>
                  <a:pt x="8836" y="11072"/>
                  <a:pt x="9056" y="11291"/>
                  <a:pt x="9327" y="11291"/>
                </a:cubicBezTo>
                <a:lnTo>
                  <a:pt x="18164" y="11291"/>
                </a:lnTo>
                <a:cubicBezTo>
                  <a:pt x="18435" y="11291"/>
                  <a:pt x="18655" y="11072"/>
                  <a:pt x="18655" y="10800"/>
                </a:cubicBezTo>
                <a:cubicBezTo>
                  <a:pt x="18655" y="10529"/>
                  <a:pt x="18435" y="10310"/>
                  <a:pt x="18164" y="10310"/>
                </a:cubicBezTo>
                <a:moveTo>
                  <a:pt x="5445" y="16155"/>
                </a:moveTo>
                <a:lnTo>
                  <a:pt x="4909" y="14728"/>
                </a:lnTo>
                <a:lnTo>
                  <a:pt x="4374" y="16155"/>
                </a:lnTo>
                <a:lnTo>
                  <a:pt x="2945" y="16155"/>
                </a:lnTo>
                <a:lnTo>
                  <a:pt x="4106" y="17048"/>
                </a:lnTo>
                <a:lnTo>
                  <a:pt x="3571" y="18655"/>
                </a:lnTo>
                <a:lnTo>
                  <a:pt x="4909" y="17673"/>
                </a:lnTo>
                <a:lnTo>
                  <a:pt x="6248" y="18655"/>
                </a:lnTo>
                <a:lnTo>
                  <a:pt x="5713" y="17048"/>
                </a:lnTo>
                <a:lnTo>
                  <a:pt x="6873" y="16155"/>
                </a:lnTo>
                <a:cubicBezTo>
                  <a:pt x="6873" y="16155"/>
                  <a:pt x="5445" y="16155"/>
                  <a:pt x="5445" y="16155"/>
                </a:cubicBezTo>
                <a:close/>
                <a:moveTo>
                  <a:pt x="4909" y="8836"/>
                </a:moveTo>
                <a:lnTo>
                  <a:pt x="4374" y="10265"/>
                </a:lnTo>
                <a:lnTo>
                  <a:pt x="2945" y="10265"/>
                </a:lnTo>
                <a:lnTo>
                  <a:pt x="4106" y="11157"/>
                </a:lnTo>
                <a:lnTo>
                  <a:pt x="3571" y="12764"/>
                </a:lnTo>
                <a:lnTo>
                  <a:pt x="4909" y="11782"/>
                </a:lnTo>
                <a:lnTo>
                  <a:pt x="6248" y="12764"/>
                </a:lnTo>
                <a:lnTo>
                  <a:pt x="5713" y="11157"/>
                </a:lnTo>
                <a:lnTo>
                  <a:pt x="6873" y="10265"/>
                </a:lnTo>
                <a:lnTo>
                  <a:pt x="5445" y="10265"/>
                </a:lnTo>
                <a:cubicBezTo>
                  <a:pt x="5445" y="10265"/>
                  <a:pt x="4909" y="8836"/>
                  <a:pt x="4909" y="8836"/>
                </a:cubicBezTo>
                <a:close/>
                <a:moveTo>
                  <a:pt x="4909" y="2945"/>
                </a:moveTo>
                <a:lnTo>
                  <a:pt x="4374" y="4374"/>
                </a:lnTo>
                <a:lnTo>
                  <a:pt x="2945" y="4374"/>
                </a:lnTo>
                <a:lnTo>
                  <a:pt x="4106" y="5266"/>
                </a:lnTo>
                <a:lnTo>
                  <a:pt x="3571" y="6873"/>
                </a:lnTo>
                <a:lnTo>
                  <a:pt x="4909" y="5891"/>
                </a:lnTo>
                <a:lnTo>
                  <a:pt x="6248" y="6873"/>
                </a:lnTo>
                <a:lnTo>
                  <a:pt x="5713" y="5266"/>
                </a:lnTo>
                <a:lnTo>
                  <a:pt x="6873" y="4374"/>
                </a:lnTo>
                <a:lnTo>
                  <a:pt x="5445" y="4374"/>
                </a:lnTo>
                <a:cubicBezTo>
                  <a:pt x="5445" y="4374"/>
                  <a:pt x="4909" y="2945"/>
                  <a:pt x="4909" y="2945"/>
                </a:cubicBezTo>
                <a:close/>
                <a:moveTo>
                  <a:pt x="18164" y="16200"/>
                </a:moveTo>
                <a:lnTo>
                  <a:pt x="9327" y="16200"/>
                </a:lnTo>
                <a:cubicBezTo>
                  <a:pt x="9056" y="16200"/>
                  <a:pt x="8836" y="16420"/>
                  <a:pt x="8836" y="16691"/>
                </a:cubicBezTo>
                <a:cubicBezTo>
                  <a:pt x="8836" y="16962"/>
                  <a:pt x="9056" y="17182"/>
                  <a:pt x="9327" y="17182"/>
                </a:cubicBezTo>
                <a:lnTo>
                  <a:pt x="18164" y="17182"/>
                </a:lnTo>
                <a:cubicBezTo>
                  <a:pt x="18435" y="17182"/>
                  <a:pt x="18655" y="16962"/>
                  <a:pt x="18655" y="16691"/>
                </a:cubicBezTo>
                <a:cubicBezTo>
                  <a:pt x="18655" y="16420"/>
                  <a:pt x="18435" y="16200"/>
                  <a:pt x="18164" y="16200"/>
                </a:cubicBezTo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79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/>
          </a:p>
        </p:txBody>
      </p:sp>
      <p:grpSp>
        <p:nvGrpSpPr>
          <p:cNvPr id="71" name="Group 70">
            <a:extLst>
              <a:ext uri="{FF2B5EF4-FFF2-40B4-BE49-F238E27FC236}">
                <a16:creationId xmlns:a16="http://schemas.microsoft.com/office/drawing/2014/main" id="{E0B5F8EF-D82E-48D9-5E48-BE62EB66FBD6}"/>
              </a:ext>
            </a:extLst>
          </p:cNvPr>
          <p:cNvGrpSpPr/>
          <p:nvPr/>
        </p:nvGrpSpPr>
        <p:grpSpPr>
          <a:xfrm>
            <a:off x="12450081" y="3547265"/>
            <a:ext cx="9893632" cy="4722505"/>
            <a:chOff x="12450081" y="3547265"/>
            <a:chExt cx="9893632" cy="4722505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62710CEE-5D41-3CDE-E304-0BD44BD7CBA8}"/>
                </a:ext>
              </a:extLst>
            </p:cNvPr>
            <p:cNvSpPr/>
            <p:nvPr/>
          </p:nvSpPr>
          <p:spPr>
            <a:xfrm>
              <a:off x="12450081" y="3547265"/>
              <a:ext cx="9893632" cy="4722505"/>
            </a:xfrm>
            <a:prstGeom prst="rect">
              <a:avLst/>
            </a:prstGeom>
            <a:solidFill>
              <a:schemeClr val="bg1">
                <a:lumMod val="85000"/>
                <a:alpha val="17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827977"/>
              <a:endParaRPr lang="en-US" sz="7198" dirty="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grpSp>
          <p:nvGrpSpPr>
            <p:cNvPr id="31" name="Group 30">
              <a:extLst>
                <a:ext uri="{FF2B5EF4-FFF2-40B4-BE49-F238E27FC236}">
                  <a16:creationId xmlns:a16="http://schemas.microsoft.com/office/drawing/2014/main" id="{8D7E3F0F-EB64-D23F-95D2-236055E4F18A}"/>
                </a:ext>
              </a:extLst>
            </p:cNvPr>
            <p:cNvGrpSpPr/>
            <p:nvPr/>
          </p:nvGrpSpPr>
          <p:grpSpPr>
            <a:xfrm>
              <a:off x="14110954" y="4666009"/>
              <a:ext cx="7827231" cy="2955378"/>
              <a:chOff x="2416933" y="5454707"/>
              <a:chExt cx="7638729" cy="4234679"/>
            </a:xfrm>
          </p:grpSpPr>
          <p:sp>
            <p:nvSpPr>
              <p:cNvPr id="58" name="Line 1">
                <a:extLst>
                  <a:ext uri="{FF2B5EF4-FFF2-40B4-BE49-F238E27FC236}">
                    <a16:creationId xmlns:a16="http://schemas.microsoft.com/office/drawing/2014/main" id="{FBE7F67A-4CD0-67C7-7FEE-0256D8FDBE4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416933" y="9147818"/>
                <a:ext cx="7638729" cy="19314"/>
              </a:xfrm>
              <a:prstGeom prst="line">
                <a:avLst/>
              </a:prstGeom>
              <a:noFill/>
              <a:ln w="25400">
                <a:solidFill>
                  <a:srgbClr val="E6E5E5">
                    <a:alpha val="59999"/>
                  </a:srgbClr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lIns="0" tIns="0" rIns="0" bIns="0"/>
              <a:lstStyle/>
              <a:p>
                <a:pPr defTabSz="1827977"/>
                <a:endParaRPr lang="en-US" sz="7198">
                  <a:solidFill>
                    <a:srgbClr val="535353"/>
                  </a:solidFill>
                  <a:latin typeface="Calibri" panose="020F0502020204030204"/>
                </a:endParaRPr>
              </a:p>
            </p:txBody>
          </p:sp>
          <p:sp>
            <p:nvSpPr>
              <p:cNvPr id="59" name="Line 2">
                <a:extLst>
                  <a:ext uri="{FF2B5EF4-FFF2-40B4-BE49-F238E27FC236}">
                    <a16:creationId xmlns:a16="http://schemas.microsoft.com/office/drawing/2014/main" id="{57247BF8-FF2B-C4CA-9B2A-1F0C2D92D8E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417547" y="8646981"/>
                <a:ext cx="7638115" cy="3873"/>
              </a:xfrm>
              <a:prstGeom prst="line">
                <a:avLst/>
              </a:prstGeom>
              <a:noFill/>
              <a:ln w="25400">
                <a:solidFill>
                  <a:srgbClr val="E6E5E5">
                    <a:alpha val="59999"/>
                  </a:srgbClr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lIns="0" tIns="0" rIns="0" bIns="0"/>
              <a:lstStyle/>
              <a:p>
                <a:pPr defTabSz="1827977"/>
                <a:endParaRPr lang="en-US" sz="7198">
                  <a:solidFill>
                    <a:srgbClr val="535353"/>
                  </a:solidFill>
                  <a:latin typeface="Calibri" panose="020F0502020204030204"/>
                </a:endParaRPr>
              </a:p>
            </p:txBody>
          </p:sp>
          <p:sp>
            <p:nvSpPr>
              <p:cNvPr id="60" name="Line 3">
                <a:extLst>
                  <a:ext uri="{FF2B5EF4-FFF2-40B4-BE49-F238E27FC236}">
                    <a16:creationId xmlns:a16="http://schemas.microsoft.com/office/drawing/2014/main" id="{B1993D06-93F1-CBFA-65D3-538C55B60B1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417547" y="8080720"/>
                <a:ext cx="7638115" cy="69298"/>
              </a:xfrm>
              <a:prstGeom prst="line">
                <a:avLst/>
              </a:prstGeom>
              <a:noFill/>
              <a:ln w="25400">
                <a:solidFill>
                  <a:srgbClr val="E6E5E5">
                    <a:alpha val="59999"/>
                  </a:srgbClr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lIns="0" tIns="0" rIns="0" bIns="0"/>
              <a:lstStyle/>
              <a:p>
                <a:pPr defTabSz="1827977"/>
                <a:endParaRPr lang="en-US" sz="7198">
                  <a:solidFill>
                    <a:srgbClr val="535353"/>
                  </a:solidFill>
                  <a:latin typeface="Calibri" panose="020F0502020204030204"/>
                </a:endParaRPr>
              </a:p>
            </p:txBody>
          </p:sp>
          <p:sp>
            <p:nvSpPr>
              <p:cNvPr id="61" name="Line 4">
                <a:extLst>
                  <a:ext uri="{FF2B5EF4-FFF2-40B4-BE49-F238E27FC236}">
                    <a16:creationId xmlns:a16="http://schemas.microsoft.com/office/drawing/2014/main" id="{E8AB74B1-B5B8-350D-A3D4-6B95F7CE709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417547" y="6982548"/>
                <a:ext cx="7638115" cy="34948"/>
              </a:xfrm>
              <a:prstGeom prst="line">
                <a:avLst/>
              </a:prstGeom>
              <a:noFill/>
              <a:ln w="25400">
                <a:solidFill>
                  <a:srgbClr val="E6E5E5">
                    <a:alpha val="59999"/>
                  </a:srgbClr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lIns="0" tIns="0" rIns="0" bIns="0"/>
              <a:lstStyle/>
              <a:p>
                <a:pPr defTabSz="1827977"/>
                <a:endParaRPr lang="en-US" sz="7198">
                  <a:solidFill>
                    <a:srgbClr val="535353"/>
                  </a:solidFill>
                  <a:latin typeface="Calibri" panose="020F0502020204030204"/>
                </a:endParaRPr>
              </a:p>
            </p:txBody>
          </p:sp>
          <p:sp>
            <p:nvSpPr>
              <p:cNvPr id="62" name="Line 5">
                <a:extLst>
                  <a:ext uri="{FF2B5EF4-FFF2-40B4-BE49-F238E27FC236}">
                    <a16:creationId xmlns:a16="http://schemas.microsoft.com/office/drawing/2014/main" id="{1586105C-1E4D-1AC2-A5A8-A9EEAE9E9EE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417547" y="5952672"/>
                <a:ext cx="7638115" cy="1002"/>
              </a:xfrm>
              <a:prstGeom prst="line">
                <a:avLst/>
              </a:prstGeom>
              <a:noFill/>
              <a:ln w="25400">
                <a:solidFill>
                  <a:srgbClr val="E6E5E5">
                    <a:alpha val="59999"/>
                  </a:srgbClr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lIns="0" tIns="0" rIns="0" bIns="0"/>
              <a:lstStyle/>
              <a:p>
                <a:pPr defTabSz="1827977"/>
                <a:endParaRPr lang="en-US" sz="7198" dirty="0">
                  <a:solidFill>
                    <a:srgbClr val="535353"/>
                  </a:solidFill>
                  <a:latin typeface="Calibri" panose="020F0502020204030204"/>
                </a:endParaRPr>
              </a:p>
            </p:txBody>
          </p:sp>
          <p:sp>
            <p:nvSpPr>
              <p:cNvPr id="63" name="Line 3">
                <a:extLst>
                  <a:ext uri="{FF2B5EF4-FFF2-40B4-BE49-F238E27FC236}">
                    <a16:creationId xmlns:a16="http://schemas.microsoft.com/office/drawing/2014/main" id="{8A849F68-76D1-EF7E-24C0-7907AFED72F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417547" y="7514459"/>
                <a:ext cx="7638115" cy="69297"/>
              </a:xfrm>
              <a:prstGeom prst="line">
                <a:avLst/>
              </a:prstGeom>
              <a:noFill/>
              <a:ln w="25400">
                <a:solidFill>
                  <a:srgbClr val="E6E5E5">
                    <a:alpha val="59999"/>
                  </a:srgbClr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lIns="0" tIns="0" rIns="0" bIns="0"/>
              <a:lstStyle/>
              <a:p>
                <a:pPr defTabSz="1827977"/>
                <a:endParaRPr lang="en-US" sz="7198">
                  <a:solidFill>
                    <a:srgbClr val="535353"/>
                  </a:solidFill>
                  <a:latin typeface="Calibri" panose="020F0502020204030204"/>
                </a:endParaRPr>
              </a:p>
            </p:txBody>
          </p:sp>
          <p:sp>
            <p:nvSpPr>
              <p:cNvPr id="64" name="Line 4">
                <a:extLst>
                  <a:ext uri="{FF2B5EF4-FFF2-40B4-BE49-F238E27FC236}">
                    <a16:creationId xmlns:a16="http://schemas.microsoft.com/office/drawing/2014/main" id="{A8048A0A-0D6C-D448-89ED-A1C082A7B5B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417547" y="6450637"/>
                <a:ext cx="7638115" cy="34948"/>
              </a:xfrm>
              <a:prstGeom prst="line">
                <a:avLst/>
              </a:prstGeom>
              <a:noFill/>
              <a:ln w="25400">
                <a:solidFill>
                  <a:srgbClr val="E6E5E5">
                    <a:alpha val="59999"/>
                  </a:srgbClr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lIns="0" tIns="0" rIns="0" bIns="0"/>
              <a:lstStyle/>
              <a:p>
                <a:pPr defTabSz="1827977"/>
                <a:endParaRPr lang="en-US" sz="7198">
                  <a:solidFill>
                    <a:srgbClr val="535353"/>
                  </a:solidFill>
                  <a:latin typeface="Calibri" panose="020F0502020204030204"/>
                </a:endParaRPr>
              </a:p>
            </p:txBody>
          </p:sp>
          <p:sp>
            <p:nvSpPr>
              <p:cNvPr id="65" name="Line 5">
                <a:extLst>
                  <a:ext uri="{FF2B5EF4-FFF2-40B4-BE49-F238E27FC236}">
                    <a16:creationId xmlns:a16="http://schemas.microsoft.com/office/drawing/2014/main" id="{886BEA5A-DDE5-21D9-F56B-A999C139550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417547" y="5454707"/>
                <a:ext cx="7638115" cy="1002"/>
              </a:xfrm>
              <a:prstGeom prst="line">
                <a:avLst/>
              </a:prstGeom>
              <a:noFill/>
              <a:ln w="25400">
                <a:solidFill>
                  <a:srgbClr val="E6E5E5">
                    <a:alpha val="59999"/>
                  </a:srgbClr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lIns="0" tIns="0" rIns="0" bIns="0"/>
              <a:lstStyle/>
              <a:p>
                <a:pPr defTabSz="1827977"/>
                <a:endParaRPr lang="en-US" sz="7198">
                  <a:solidFill>
                    <a:srgbClr val="535353"/>
                  </a:solidFill>
                  <a:latin typeface="Calibri" panose="020F0502020204030204"/>
                </a:endParaRPr>
              </a:p>
            </p:txBody>
          </p:sp>
          <p:sp>
            <p:nvSpPr>
              <p:cNvPr id="66" name="Line 1">
                <a:extLst>
                  <a:ext uri="{FF2B5EF4-FFF2-40B4-BE49-F238E27FC236}">
                    <a16:creationId xmlns:a16="http://schemas.microsoft.com/office/drawing/2014/main" id="{3FA48DA9-4495-4B49-4B58-4E9814D12D8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416933" y="9670072"/>
                <a:ext cx="7638729" cy="19314"/>
              </a:xfrm>
              <a:prstGeom prst="line">
                <a:avLst/>
              </a:prstGeom>
              <a:noFill/>
              <a:ln w="25400">
                <a:solidFill>
                  <a:schemeClr val="tx1">
                    <a:alpha val="60000"/>
                  </a:schemeClr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lIns="0" tIns="0" rIns="0" bIns="0"/>
              <a:lstStyle/>
              <a:p>
                <a:pPr defTabSz="1827977"/>
                <a:endParaRPr lang="en-US" sz="7198">
                  <a:solidFill>
                    <a:srgbClr val="535353"/>
                  </a:solidFill>
                  <a:latin typeface="Calibri" panose="020F0502020204030204"/>
                </a:endParaRPr>
              </a:p>
            </p:txBody>
          </p:sp>
        </p:grpSp>
        <p:sp>
          <p:nvSpPr>
            <p:cNvPr id="40" name="Rectangle 7">
              <a:extLst>
                <a:ext uri="{FF2B5EF4-FFF2-40B4-BE49-F238E27FC236}">
                  <a16:creationId xmlns:a16="http://schemas.microsoft.com/office/drawing/2014/main" id="{5CF4A1CE-0772-F1BD-64FF-35DC56293FA0}"/>
                </a:ext>
              </a:extLst>
            </p:cNvPr>
            <p:cNvSpPr>
              <a:spLocks/>
            </p:cNvSpPr>
            <p:nvPr/>
          </p:nvSpPr>
          <p:spPr bwMode="auto">
            <a:xfrm>
              <a:off x="12889783" y="7118406"/>
              <a:ext cx="948355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 anchor="ctr">
              <a:spAutoFit/>
            </a:bodyPr>
            <a:lstStyle/>
            <a:p>
              <a:pPr algn="r" defTabSz="1827977"/>
              <a:r>
                <a:rPr lang="en-US" sz="1800" dirty="0">
                  <a:solidFill>
                    <a:srgbClr val="494949"/>
                  </a:solidFill>
                  <a:latin typeface="Avenir Book" charset="0"/>
                  <a:ea typeface="ＭＳ Ｐゴシック" charset="0"/>
                  <a:cs typeface="Avenir Book" charset="0"/>
                  <a:sym typeface="Source Sans Pro Bold" charset="0"/>
                </a:rPr>
                <a:t>$5000.0</a:t>
              </a:r>
            </a:p>
          </p:txBody>
        </p:sp>
        <p:sp>
          <p:nvSpPr>
            <p:cNvPr id="45" name="Rectangle 7">
              <a:extLst>
                <a:ext uri="{FF2B5EF4-FFF2-40B4-BE49-F238E27FC236}">
                  <a16:creationId xmlns:a16="http://schemas.microsoft.com/office/drawing/2014/main" id="{AF268D4D-FA95-56EF-BB21-FA2B0EE44E34}"/>
                </a:ext>
              </a:extLst>
            </p:cNvPr>
            <p:cNvSpPr>
              <a:spLocks/>
            </p:cNvSpPr>
            <p:nvPr/>
          </p:nvSpPr>
          <p:spPr bwMode="auto">
            <a:xfrm>
              <a:off x="16330901" y="7778867"/>
              <a:ext cx="554751" cy="2864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 anchor="ctr">
              <a:spAutoFit/>
            </a:bodyPr>
            <a:lstStyle/>
            <a:p>
              <a:pPr algn="ctr" defTabSz="1827977"/>
              <a:r>
                <a:rPr lang="en-US" sz="2599" dirty="0">
                  <a:solidFill>
                    <a:srgbClr val="494949"/>
                  </a:solidFill>
                  <a:latin typeface="Avenir Book" charset="0"/>
                  <a:ea typeface="ＭＳ Ｐゴシック" charset="0"/>
                  <a:cs typeface="Avenir Book" charset="0"/>
                  <a:sym typeface="Source Sans Pro Bold" charset="0"/>
                </a:rPr>
                <a:t>3</a:t>
              </a:r>
            </a:p>
          </p:txBody>
        </p:sp>
        <p:sp>
          <p:nvSpPr>
            <p:cNvPr id="49" name="Line 5">
              <a:extLst>
                <a:ext uri="{FF2B5EF4-FFF2-40B4-BE49-F238E27FC236}">
                  <a16:creationId xmlns:a16="http://schemas.microsoft.com/office/drawing/2014/main" id="{BE6395E6-350B-2023-5B1E-BBC2A6C6B53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106470" y="4294478"/>
              <a:ext cx="7827232" cy="68193"/>
            </a:xfrm>
            <a:prstGeom prst="line">
              <a:avLst/>
            </a:prstGeom>
            <a:noFill/>
            <a:ln w="25400">
              <a:solidFill>
                <a:srgbClr val="E6E5E5">
                  <a:alpha val="59999"/>
                </a:srgbClr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pPr defTabSz="1827977"/>
              <a:endParaRPr lang="en-US" sz="7198">
                <a:solidFill>
                  <a:srgbClr val="535353"/>
                </a:solidFill>
                <a:latin typeface="Calibri" panose="020F0502020204030204"/>
              </a:endParaRPr>
            </a:p>
          </p:txBody>
        </p:sp>
        <p:sp>
          <p:nvSpPr>
            <p:cNvPr id="54" name="Rectangle 7">
              <a:extLst>
                <a:ext uri="{FF2B5EF4-FFF2-40B4-BE49-F238E27FC236}">
                  <a16:creationId xmlns:a16="http://schemas.microsoft.com/office/drawing/2014/main" id="{6BBAC13E-0553-0DB3-7448-79C2C974C471}"/>
                </a:ext>
              </a:extLst>
            </p:cNvPr>
            <p:cNvSpPr>
              <a:spLocks/>
            </p:cNvSpPr>
            <p:nvPr/>
          </p:nvSpPr>
          <p:spPr bwMode="auto">
            <a:xfrm>
              <a:off x="15400873" y="7765004"/>
              <a:ext cx="554751" cy="2864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 anchor="ctr">
              <a:spAutoFit/>
            </a:bodyPr>
            <a:lstStyle/>
            <a:p>
              <a:pPr algn="ctr" defTabSz="1827977"/>
              <a:r>
                <a:rPr lang="en-US" sz="2599" dirty="0">
                  <a:solidFill>
                    <a:srgbClr val="494949"/>
                  </a:solidFill>
                  <a:latin typeface="Avenir Book" charset="0"/>
                  <a:ea typeface="ＭＳ Ｐゴシック" charset="0"/>
                  <a:cs typeface="Avenir Book" charset="0"/>
                  <a:sym typeface="Source Sans Pro Bold" charset="0"/>
                </a:rPr>
                <a:t>2 </a:t>
              </a:r>
            </a:p>
          </p:txBody>
        </p:sp>
        <p:sp>
          <p:nvSpPr>
            <p:cNvPr id="57" name="Rectangle 7">
              <a:extLst>
                <a:ext uri="{FF2B5EF4-FFF2-40B4-BE49-F238E27FC236}">
                  <a16:creationId xmlns:a16="http://schemas.microsoft.com/office/drawing/2014/main" id="{FF96914E-7B53-4B3E-87D3-8E19A44A8EC3}"/>
                </a:ext>
              </a:extLst>
            </p:cNvPr>
            <p:cNvSpPr>
              <a:spLocks/>
            </p:cNvSpPr>
            <p:nvPr/>
          </p:nvSpPr>
          <p:spPr bwMode="auto">
            <a:xfrm>
              <a:off x="14333464" y="7770152"/>
              <a:ext cx="554751" cy="2864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 anchor="ctr">
              <a:spAutoFit/>
            </a:bodyPr>
            <a:lstStyle/>
            <a:p>
              <a:pPr algn="ctr" defTabSz="1827977"/>
              <a:r>
                <a:rPr lang="en-US" sz="2599" dirty="0">
                  <a:solidFill>
                    <a:srgbClr val="494949"/>
                  </a:solidFill>
                  <a:latin typeface="Avenir Book" charset="0"/>
                  <a:ea typeface="ＭＳ Ｐゴシック" charset="0"/>
                  <a:cs typeface="Avenir Book" charset="0"/>
                  <a:sym typeface="Source Sans Pro Bold" charset="0"/>
                </a:rPr>
                <a:t>1</a:t>
              </a:r>
            </a:p>
          </p:txBody>
        </p:sp>
        <p:sp>
          <p:nvSpPr>
            <p:cNvPr id="67" name="Rectangle 7">
              <a:extLst>
                <a:ext uri="{FF2B5EF4-FFF2-40B4-BE49-F238E27FC236}">
                  <a16:creationId xmlns:a16="http://schemas.microsoft.com/office/drawing/2014/main" id="{BB2CD660-8EED-293A-D5DE-980149EEE534}"/>
                </a:ext>
              </a:extLst>
            </p:cNvPr>
            <p:cNvSpPr>
              <a:spLocks/>
            </p:cNvSpPr>
            <p:nvPr/>
          </p:nvSpPr>
          <p:spPr bwMode="auto">
            <a:xfrm>
              <a:off x="12668152" y="6360201"/>
              <a:ext cx="1169985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 anchor="ctr">
              <a:spAutoFit/>
            </a:bodyPr>
            <a:lstStyle/>
            <a:p>
              <a:pPr algn="r" defTabSz="1827977"/>
              <a:r>
                <a:rPr lang="en-US" sz="1800" dirty="0">
                  <a:solidFill>
                    <a:srgbClr val="494949"/>
                  </a:solidFill>
                  <a:latin typeface="Avenir Book" charset="0"/>
                  <a:ea typeface="ＭＳ Ｐゴシック" charset="0"/>
                  <a:cs typeface="Avenir Book" charset="0"/>
                  <a:sym typeface="Source Sans Pro Bold" charset="0"/>
                </a:rPr>
                <a:t>$10,000.00</a:t>
              </a:r>
            </a:p>
          </p:txBody>
        </p:sp>
        <p:sp>
          <p:nvSpPr>
            <p:cNvPr id="68" name="Rectangle 7">
              <a:extLst>
                <a:ext uri="{FF2B5EF4-FFF2-40B4-BE49-F238E27FC236}">
                  <a16:creationId xmlns:a16="http://schemas.microsoft.com/office/drawing/2014/main" id="{41A886B8-034A-F5EE-20C1-567548BE0C85}"/>
                </a:ext>
              </a:extLst>
            </p:cNvPr>
            <p:cNvSpPr>
              <a:spLocks/>
            </p:cNvSpPr>
            <p:nvPr/>
          </p:nvSpPr>
          <p:spPr bwMode="auto">
            <a:xfrm>
              <a:off x="12673477" y="5601996"/>
              <a:ext cx="1145571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 anchor="ctr">
              <a:spAutoFit/>
            </a:bodyPr>
            <a:lstStyle/>
            <a:p>
              <a:pPr algn="r" defTabSz="1827977"/>
              <a:r>
                <a:rPr lang="en-US" sz="1800" dirty="0">
                  <a:solidFill>
                    <a:srgbClr val="494949"/>
                  </a:solidFill>
                  <a:latin typeface="Avenir Book" charset="0"/>
                  <a:ea typeface="ＭＳ Ｐゴシック" charset="0"/>
                  <a:cs typeface="Avenir Book" charset="0"/>
                  <a:sym typeface="Source Sans Pro Bold" charset="0"/>
                </a:rPr>
                <a:t>$15,000.00</a:t>
              </a:r>
            </a:p>
          </p:txBody>
        </p:sp>
        <p:sp>
          <p:nvSpPr>
            <p:cNvPr id="69" name="Rectangle 7">
              <a:extLst>
                <a:ext uri="{FF2B5EF4-FFF2-40B4-BE49-F238E27FC236}">
                  <a16:creationId xmlns:a16="http://schemas.microsoft.com/office/drawing/2014/main" id="{DB7C6761-D1E8-2172-9946-D35E32BEACDB}"/>
                </a:ext>
              </a:extLst>
            </p:cNvPr>
            <p:cNvSpPr>
              <a:spLocks/>
            </p:cNvSpPr>
            <p:nvPr/>
          </p:nvSpPr>
          <p:spPr bwMode="auto">
            <a:xfrm>
              <a:off x="12708047" y="4907208"/>
              <a:ext cx="1145571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 anchor="ctr">
              <a:spAutoFit/>
            </a:bodyPr>
            <a:lstStyle/>
            <a:p>
              <a:pPr algn="r" defTabSz="1827977"/>
              <a:r>
                <a:rPr lang="en-US" sz="1800" dirty="0">
                  <a:solidFill>
                    <a:srgbClr val="494949"/>
                  </a:solidFill>
                  <a:latin typeface="Avenir Book" charset="0"/>
                  <a:ea typeface="ＭＳ Ｐゴシック" charset="0"/>
                  <a:cs typeface="Avenir Book" charset="0"/>
                  <a:sym typeface="Source Sans Pro Bold" charset="0"/>
                </a:rPr>
                <a:t>$20,000.00</a:t>
              </a:r>
            </a:p>
          </p:txBody>
        </p:sp>
        <p:sp>
          <p:nvSpPr>
            <p:cNvPr id="70" name="Rectangle 7">
              <a:extLst>
                <a:ext uri="{FF2B5EF4-FFF2-40B4-BE49-F238E27FC236}">
                  <a16:creationId xmlns:a16="http://schemas.microsoft.com/office/drawing/2014/main" id="{185EAD31-907D-4FA4-7BED-D29DF78ED1EC}"/>
                </a:ext>
              </a:extLst>
            </p:cNvPr>
            <p:cNvSpPr>
              <a:spLocks/>
            </p:cNvSpPr>
            <p:nvPr/>
          </p:nvSpPr>
          <p:spPr bwMode="auto">
            <a:xfrm>
              <a:off x="12708047" y="4180712"/>
              <a:ext cx="1145571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 anchor="ctr">
              <a:spAutoFit/>
            </a:bodyPr>
            <a:lstStyle/>
            <a:p>
              <a:pPr algn="r" defTabSz="1827977"/>
              <a:r>
                <a:rPr lang="en-US" sz="1800" dirty="0">
                  <a:solidFill>
                    <a:srgbClr val="494949"/>
                  </a:solidFill>
                  <a:latin typeface="Avenir Book" charset="0"/>
                  <a:ea typeface="ＭＳ Ｐゴシック" charset="0"/>
                  <a:cs typeface="Avenir Book" charset="0"/>
                  <a:sym typeface="Source Sans Pro Bold" charset="0"/>
                </a:rPr>
                <a:t>$25,000.00</a:t>
              </a:r>
            </a:p>
          </p:txBody>
        </p:sp>
      </p:grpSp>
      <p:sp>
        <p:nvSpPr>
          <p:cNvPr id="2" name="Rectangle 47">
            <a:extLst>
              <a:ext uri="{FF2B5EF4-FFF2-40B4-BE49-F238E27FC236}">
                <a16:creationId xmlns:a16="http://schemas.microsoft.com/office/drawing/2014/main" id="{576B9C9B-E0F4-A3BF-5251-E240A4760CA5}"/>
              </a:ext>
            </a:extLst>
          </p:cNvPr>
          <p:cNvSpPr/>
          <p:nvPr/>
        </p:nvSpPr>
        <p:spPr>
          <a:xfrm>
            <a:off x="14274276" y="7027686"/>
            <a:ext cx="673129" cy="60048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827977"/>
            <a:endParaRPr lang="en-US" sz="7198" dirty="0">
              <a:solidFill>
                <a:srgbClr val="FFFFFF"/>
              </a:solidFill>
              <a:latin typeface="Calibri" panose="020F0502020204030204"/>
            </a:endParaRPr>
          </a:p>
        </p:txBody>
      </p:sp>
      <p:sp>
        <p:nvSpPr>
          <p:cNvPr id="3" name="Rectangle 47">
            <a:extLst>
              <a:ext uri="{FF2B5EF4-FFF2-40B4-BE49-F238E27FC236}">
                <a16:creationId xmlns:a16="http://schemas.microsoft.com/office/drawing/2014/main" id="{6198B118-B896-A0A0-C7F0-1A89FA173B58}"/>
              </a:ext>
            </a:extLst>
          </p:cNvPr>
          <p:cNvSpPr/>
          <p:nvPr/>
        </p:nvSpPr>
        <p:spPr>
          <a:xfrm>
            <a:off x="15310995" y="6957329"/>
            <a:ext cx="673129" cy="69461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827977"/>
            <a:endParaRPr lang="en-US" sz="7198" dirty="0">
              <a:solidFill>
                <a:srgbClr val="FFFFFF"/>
              </a:solidFill>
              <a:latin typeface="Calibri" panose="020F0502020204030204"/>
            </a:endParaRPr>
          </a:p>
        </p:txBody>
      </p:sp>
      <p:sp>
        <p:nvSpPr>
          <p:cNvPr id="7" name="Rectangle 47">
            <a:extLst>
              <a:ext uri="{FF2B5EF4-FFF2-40B4-BE49-F238E27FC236}">
                <a16:creationId xmlns:a16="http://schemas.microsoft.com/office/drawing/2014/main" id="{883CCFA7-3127-A817-47B1-F862D8DFA62D}"/>
              </a:ext>
            </a:extLst>
          </p:cNvPr>
          <p:cNvSpPr/>
          <p:nvPr/>
        </p:nvSpPr>
        <p:spPr>
          <a:xfrm>
            <a:off x="16271713" y="6688917"/>
            <a:ext cx="673129" cy="9650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827977"/>
            <a:endParaRPr lang="en-US" sz="7198" dirty="0">
              <a:solidFill>
                <a:srgbClr val="FFFFFF"/>
              </a:solidFill>
              <a:latin typeface="Calibri" panose="020F0502020204030204"/>
            </a:endParaRPr>
          </a:p>
        </p:txBody>
      </p:sp>
      <p:sp>
        <p:nvSpPr>
          <p:cNvPr id="8" name="Rectangle 47">
            <a:extLst>
              <a:ext uri="{FF2B5EF4-FFF2-40B4-BE49-F238E27FC236}">
                <a16:creationId xmlns:a16="http://schemas.microsoft.com/office/drawing/2014/main" id="{FAF58AB2-DCCC-2166-FD6E-AEADAE277821}"/>
              </a:ext>
            </a:extLst>
          </p:cNvPr>
          <p:cNvSpPr/>
          <p:nvPr/>
        </p:nvSpPr>
        <p:spPr>
          <a:xfrm>
            <a:off x="17225694" y="6486279"/>
            <a:ext cx="673129" cy="1172556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827977"/>
            <a:endParaRPr lang="en-US" sz="7198" dirty="0">
              <a:solidFill>
                <a:srgbClr val="FFFFFF"/>
              </a:solidFill>
              <a:latin typeface="Calibri" panose="020F0502020204030204"/>
            </a:endParaRPr>
          </a:p>
        </p:txBody>
      </p:sp>
      <p:sp>
        <p:nvSpPr>
          <p:cNvPr id="9" name="Rectangle 47">
            <a:extLst>
              <a:ext uri="{FF2B5EF4-FFF2-40B4-BE49-F238E27FC236}">
                <a16:creationId xmlns:a16="http://schemas.microsoft.com/office/drawing/2014/main" id="{B0E15FE2-1236-B595-B0E8-4999B660CE3F}"/>
              </a:ext>
            </a:extLst>
          </p:cNvPr>
          <p:cNvSpPr/>
          <p:nvPr/>
        </p:nvSpPr>
        <p:spPr>
          <a:xfrm>
            <a:off x="18221729" y="6322420"/>
            <a:ext cx="673129" cy="13440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827977"/>
            <a:endParaRPr lang="en-US" sz="7198" dirty="0">
              <a:solidFill>
                <a:srgbClr val="FFFFFF"/>
              </a:solidFill>
              <a:latin typeface="Calibri" panose="020F0502020204030204"/>
            </a:endParaRPr>
          </a:p>
        </p:txBody>
      </p:sp>
      <p:sp>
        <p:nvSpPr>
          <p:cNvPr id="10" name="Rectangle 47">
            <a:extLst>
              <a:ext uri="{FF2B5EF4-FFF2-40B4-BE49-F238E27FC236}">
                <a16:creationId xmlns:a16="http://schemas.microsoft.com/office/drawing/2014/main" id="{41B0775E-4483-226B-4515-FEA966345A54}"/>
              </a:ext>
            </a:extLst>
          </p:cNvPr>
          <p:cNvSpPr/>
          <p:nvPr/>
        </p:nvSpPr>
        <p:spPr>
          <a:xfrm>
            <a:off x="19204063" y="5668362"/>
            <a:ext cx="673129" cy="19530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827977"/>
            <a:endParaRPr lang="en-US" sz="7198" dirty="0">
              <a:solidFill>
                <a:srgbClr val="FFFFFF"/>
              </a:solidFill>
              <a:latin typeface="Calibri" panose="020F0502020204030204"/>
            </a:endParaRPr>
          </a:p>
        </p:txBody>
      </p:sp>
      <p:sp>
        <p:nvSpPr>
          <p:cNvPr id="12" name="Rectangle 47">
            <a:extLst>
              <a:ext uri="{FF2B5EF4-FFF2-40B4-BE49-F238E27FC236}">
                <a16:creationId xmlns:a16="http://schemas.microsoft.com/office/drawing/2014/main" id="{FACE8283-15C4-935C-BB00-08DAD4DB3C4E}"/>
              </a:ext>
            </a:extLst>
          </p:cNvPr>
          <p:cNvSpPr/>
          <p:nvPr/>
        </p:nvSpPr>
        <p:spPr>
          <a:xfrm>
            <a:off x="20263071" y="4949613"/>
            <a:ext cx="673129" cy="267314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827977"/>
            <a:endParaRPr lang="en-US" sz="7198" dirty="0">
              <a:solidFill>
                <a:srgbClr val="FFFFFF"/>
              </a:solidFill>
              <a:latin typeface="Calibri" panose="020F0502020204030204"/>
            </a:endParaRPr>
          </a:p>
        </p:txBody>
      </p:sp>
      <p:sp>
        <p:nvSpPr>
          <p:cNvPr id="13" name="Rectangle 47">
            <a:extLst>
              <a:ext uri="{FF2B5EF4-FFF2-40B4-BE49-F238E27FC236}">
                <a16:creationId xmlns:a16="http://schemas.microsoft.com/office/drawing/2014/main" id="{4894F2D6-F2F7-2F70-ADC5-60E0866F8A1E}"/>
              </a:ext>
            </a:extLst>
          </p:cNvPr>
          <p:cNvSpPr/>
          <p:nvPr/>
        </p:nvSpPr>
        <p:spPr>
          <a:xfrm>
            <a:off x="21240743" y="4205102"/>
            <a:ext cx="673129" cy="343983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827977"/>
            <a:endParaRPr lang="en-US" sz="7198" dirty="0">
              <a:solidFill>
                <a:srgbClr val="FFFFFF"/>
              </a:solidFill>
              <a:latin typeface="Calibri" panose="020F0502020204030204"/>
            </a:endParaRPr>
          </a:p>
        </p:txBody>
      </p:sp>
      <p:sp>
        <p:nvSpPr>
          <p:cNvPr id="16" name="Rectangle 7">
            <a:extLst>
              <a:ext uri="{FF2B5EF4-FFF2-40B4-BE49-F238E27FC236}">
                <a16:creationId xmlns:a16="http://schemas.microsoft.com/office/drawing/2014/main" id="{B83E5F13-AB68-B76B-DA00-2D3F9CA7BD05}"/>
              </a:ext>
            </a:extLst>
          </p:cNvPr>
          <p:cNvSpPr>
            <a:spLocks/>
          </p:cNvSpPr>
          <p:nvPr/>
        </p:nvSpPr>
        <p:spPr bwMode="auto">
          <a:xfrm>
            <a:off x="17225694" y="7727423"/>
            <a:ext cx="554751" cy="3999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>
            <a:spAutoFit/>
          </a:bodyPr>
          <a:lstStyle/>
          <a:p>
            <a:pPr algn="ctr" defTabSz="1827977"/>
            <a:r>
              <a:rPr lang="en-US" sz="2599" dirty="0">
                <a:solidFill>
                  <a:srgbClr val="494949"/>
                </a:solidFill>
                <a:latin typeface="Avenir Book" charset="0"/>
                <a:ea typeface="ＭＳ Ｐゴシック" charset="0"/>
                <a:cs typeface="Avenir Book" charset="0"/>
                <a:sym typeface="Source Sans Pro Bold" charset="0"/>
              </a:rPr>
              <a:t>4</a:t>
            </a:r>
          </a:p>
        </p:txBody>
      </p:sp>
      <p:sp>
        <p:nvSpPr>
          <p:cNvPr id="17" name="Rectangle 7">
            <a:extLst>
              <a:ext uri="{FF2B5EF4-FFF2-40B4-BE49-F238E27FC236}">
                <a16:creationId xmlns:a16="http://schemas.microsoft.com/office/drawing/2014/main" id="{8DA345BD-9F32-377F-6A0B-3621879044F0}"/>
              </a:ext>
            </a:extLst>
          </p:cNvPr>
          <p:cNvSpPr>
            <a:spLocks/>
          </p:cNvSpPr>
          <p:nvPr/>
        </p:nvSpPr>
        <p:spPr bwMode="auto">
          <a:xfrm>
            <a:off x="19251498" y="7727424"/>
            <a:ext cx="554751" cy="3999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>
            <a:spAutoFit/>
          </a:bodyPr>
          <a:lstStyle/>
          <a:p>
            <a:pPr algn="ctr" defTabSz="1827977"/>
            <a:r>
              <a:rPr lang="en-US" sz="2599" dirty="0">
                <a:solidFill>
                  <a:srgbClr val="494949"/>
                </a:solidFill>
                <a:latin typeface="Avenir Book" charset="0"/>
                <a:ea typeface="ＭＳ Ｐゴシック" charset="0"/>
                <a:cs typeface="Avenir Book" charset="0"/>
                <a:sym typeface="Source Sans Pro Bold" charset="0"/>
              </a:rPr>
              <a:t>6</a:t>
            </a:r>
          </a:p>
        </p:txBody>
      </p:sp>
      <p:sp>
        <p:nvSpPr>
          <p:cNvPr id="19" name="Rectangle 7">
            <a:extLst>
              <a:ext uri="{FF2B5EF4-FFF2-40B4-BE49-F238E27FC236}">
                <a16:creationId xmlns:a16="http://schemas.microsoft.com/office/drawing/2014/main" id="{BBE776B5-E218-227D-77CC-174185B242C5}"/>
              </a:ext>
            </a:extLst>
          </p:cNvPr>
          <p:cNvSpPr>
            <a:spLocks/>
          </p:cNvSpPr>
          <p:nvPr/>
        </p:nvSpPr>
        <p:spPr bwMode="auto">
          <a:xfrm>
            <a:off x="20322259" y="7715159"/>
            <a:ext cx="554751" cy="3999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>
            <a:spAutoFit/>
          </a:bodyPr>
          <a:lstStyle/>
          <a:p>
            <a:pPr algn="ctr" defTabSz="1827977"/>
            <a:r>
              <a:rPr lang="en-US" sz="2599" dirty="0">
                <a:solidFill>
                  <a:srgbClr val="494949"/>
                </a:solidFill>
                <a:latin typeface="Avenir Book" charset="0"/>
                <a:ea typeface="ＭＳ Ｐゴシック" charset="0"/>
                <a:cs typeface="Avenir Book" charset="0"/>
                <a:sym typeface="Source Sans Pro Bold" charset="0"/>
              </a:rPr>
              <a:t>7</a:t>
            </a:r>
          </a:p>
        </p:txBody>
      </p:sp>
      <p:sp>
        <p:nvSpPr>
          <p:cNvPr id="20" name="Rectangle 7">
            <a:extLst>
              <a:ext uri="{FF2B5EF4-FFF2-40B4-BE49-F238E27FC236}">
                <a16:creationId xmlns:a16="http://schemas.microsoft.com/office/drawing/2014/main" id="{4DF664E7-B20F-41D7-0DB5-9A8A922CE065}"/>
              </a:ext>
            </a:extLst>
          </p:cNvPr>
          <p:cNvSpPr>
            <a:spLocks/>
          </p:cNvSpPr>
          <p:nvPr/>
        </p:nvSpPr>
        <p:spPr bwMode="auto">
          <a:xfrm>
            <a:off x="21147531" y="7727425"/>
            <a:ext cx="859551" cy="3999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>
            <a:spAutoFit/>
          </a:bodyPr>
          <a:lstStyle/>
          <a:p>
            <a:pPr algn="ctr" defTabSz="1827977"/>
            <a:r>
              <a:rPr lang="en-US" sz="2599" dirty="0">
                <a:solidFill>
                  <a:srgbClr val="494949"/>
                </a:solidFill>
                <a:latin typeface="Avenir Book" charset="0"/>
                <a:ea typeface="ＭＳ Ｐゴシック" charset="0"/>
                <a:cs typeface="Avenir Book" charset="0"/>
                <a:sym typeface="Source Sans Pro Bold" charset="0"/>
              </a:rPr>
              <a:t>8</a:t>
            </a:r>
          </a:p>
        </p:txBody>
      </p:sp>
      <p:sp>
        <p:nvSpPr>
          <p:cNvPr id="21" name="Rectangle 7">
            <a:extLst>
              <a:ext uri="{FF2B5EF4-FFF2-40B4-BE49-F238E27FC236}">
                <a16:creationId xmlns:a16="http://schemas.microsoft.com/office/drawing/2014/main" id="{098E153E-E105-CCF1-1152-C5583F6BBA3A}"/>
              </a:ext>
            </a:extLst>
          </p:cNvPr>
          <p:cNvSpPr>
            <a:spLocks/>
          </p:cNvSpPr>
          <p:nvPr/>
        </p:nvSpPr>
        <p:spPr bwMode="auto">
          <a:xfrm>
            <a:off x="18356572" y="7743477"/>
            <a:ext cx="554751" cy="3999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>
            <a:spAutoFit/>
          </a:bodyPr>
          <a:lstStyle/>
          <a:p>
            <a:pPr algn="ctr" defTabSz="1827977"/>
            <a:r>
              <a:rPr lang="en-US" sz="2599" dirty="0">
                <a:solidFill>
                  <a:srgbClr val="494949"/>
                </a:solidFill>
                <a:latin typeface="Avenir Book" charset="0"/>
                <a:ea typeface="ＭＳ Ｐゴシック" charset="0"/>
                <a:cs typeface="Avenir Book" charset="0"/>
                <a:sym typeface="Source Sans Pro Bold" charset="0"/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1033703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xmlns:p14="http://schemas.microsoft.com/office/powerpoint/2010/main" advClick="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73;p1">
            <a:extLst>
              <a:ext uri="{FF2B5EF4-FFF2-40B4-BE49-F238E27FC236}">
                <a16:creationId xmlns:a16="http://schemas.microsoft.com/office/drawing/2014/main" id="{95B01908-C8FB-9442-D001-B6405F978C1A}"/>
              </a:ext>
            </a:extLst>
          </p:cNvPr>
          <p:cNvSpPr/>
          <p:nvPr/>
        </p:nvSpPr>
        <p:spPr>
          <a:xfrm>
            <a:off x="0" y="10212862"/>
            <a:ext cx="24377650" cy="2295839"/>
          </a:xfrm>
          <a:prstGeom prst="rect">
            <a:avLst/>
          </a:prstGeom>
          <a:gradFill>
            <a:gsLst>
              <a:gs pos="18000">
                <a:schemeClr val="accent4"/>
              </a:gs>
              <a:gs pos="0">
                <a:schemeClr val="accent1"/>
              </a:gs>
              <a:gs pos="100000">
                <a:schemeClr val="accent2"/>
              </a:gs>
              <a:gs pos="68000">
                <a:schemeClr val="accent3"/>
              </a:gs>
            </a:gsLst>
            <a:lin ang="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6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232BB44B-FC1E-DDAC-4E69-A3B4937936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5964" y="1055077"/>
            <a:ext cx="20334950" cy="1104128"/>
          </a:xfrm>
        </p:spPr>
        <p:txBody>
          <a:bodyPr>
            <a:normAutofit/>
          </a:bodyPr>
          <a:lstStyle/>
          <a:p>
            <a:r>
              <a:rPr lang="en-US" dirty="0"/>
              <a:t>Identify non-GMP CMC Formulation Supplier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0299141-F5EF-0110-26F6-D4F6EB21AE43}"/>
              </a:ext>
            </a:extLst>
          </p:cNvPr>
          <p:cNvSpPr txBox="1"/>
          <p:nvPr/>
        </p:nvSpPr>
        <p:spPr>
          <a:xfrm>
            <a:off x="2579532" y="2777953"/>
            <a:ext cx="19827184" cy="643766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defTabSz="1827977">
              <a:lnSpc>
                <a:spcPts val="4319"/>
              </a:lnSpc>
            </a:pPr>
            <a:r>
              <a:rPr lang="en-US" sz="3600" spc="-30" dirty="0" err="1">
                <a:solidFill>
                  <a:schemeClr val="tx2"/>
                </a:solidFill>
                <a:latin typeface="Avenir Book" panose="02000503020000020003" pitchFamily="2" charset="0"/>
                <a:ea typeface="Source Sans Pro" panose="020B0503030403020204" pitchFamily="34" charset="0"/>
              </a:rPr>
              <a:t>Scientist.com</a:t>
            </a:r>
            <a:r>
              <a:rPr lang="en-US" sz="3600" spc="-30" dirty="0">
                <a:solidFill>
                  <a:schemeClr val="tx2"/>
                </a:solidFill>
                <a:latin typeface="Avenir Book" panose="02000503020000020003" pitchFamily="2" charset="0"/>
                <a:ea typeface="Source Sans Pro" panose="020B0503030403020204" pitchFamily="34" charset="0"/>
              </a:rPr>
              <a:t> category leaders are available to support researchers with their outsourcing needs</a:t>
            </a:r>
          </a:p>
        </p:txBody>
      </p:sp>
      <p:sp>
        <p:nvSpPr>
          <p:cNvPr id="31" name="Shape 2616">
            <a:extLst>
              <a:ext uri="{FF2B5EF4-FFF2-40B4-BE49-F238E27FC236}">
                <a16:creationId xmlns:a16="http://schemas.microsoft.com/office/drawing/2014/main" id="{CEE0D493-191A-E10A-73D6-E3978F27CE17}"/>
              </a:ext>
            </a:extLst>
          </p:cNvPr>
          <p:cNvSpPr/>
          <p:nvPr/>
        </p:nvSpPr>
        <p:spPr>
          <a:xfrm>
            <a:off x="1609340" y="2820508"/>
            <a:ext cx="686273" cy="55056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16" y="20520"/>
                </a:moveTo>
                <a:cubicBezTo>
                  <a:pt x="1258" y="18675"/>
                  <a:pt x="2752" y="17923"/>
                  <a:pt x="4191" y="17361"/>
                </a:cubicBezTo>
                <a:cubicBezTo>
                  <a:pt x="5156" y="17087"/>
                  <a:pt x="6884" y="15971"/>
                  <a:pt x="6884" y="13567"/>
                </a:cubicBezTo>
                <a:cubicBezTo>
                  <a:pt x="6884" y="11510"/>
                  <a:pt x="6113" y="10507"/>
                  <a:pt x="5698" y="9969"/>
                </a:cubicBezTo>
                <a:cubicBezTo>
                  <a:pt x="5646" y="9902"/>
                  <a:pt x="5599" y="9842"/>
                  <a:pt x="5562" y="9786"/>
                </a:cubicBezTo>
                <a:cubicBezTo>
                  <a:pt x="5550" y="9769"/>
                  <a:pt x="5538" y="9752"/>
                  <a:pt x="5526" y="9735"/>
                </a:cubicBezTo>
                <a:cubicBezTo>
                  <a:pt x="5491" y="9662"/>
                  <a:pt x="5297" y="9177"/>
                  <a:pt x="5553" y="8011"/>
                </a:cubicBezTo>
                <a:cubicBezTo>
                  <a:pt x="5604" y="7777"/>
                  <a:pt x="5583" y="7531"/>
                  <a:pt x="5493" y="7312"/>
                </a:cubicBezTo>
                <a:cubicBezTo>
                  <a:pt x="5249" y="6721"/>
                  <a:pt x="4603" y="5151"/>
                  <a:pt x="5035" y="3988"/>
                </a:cubicBezTo>
                <a:cubicBezTo>
                  <a:pt x="5619" y="2411"/>
                  <a:pt x="6140" y="2099"/>
                  <a:pt x="7085" y="1642"/>
                </a:cubicBezTo>
                <a:cubicBezTo>
                  <a:pt x="7132" y="1619"/>
                  <a:pt x="7177" y="1592"/>
                  <a:pt x="7220" y="1562"/>
                </a:cubicBezTo>
                <a:cubicBezTo>
                  <a:pt x="7458" y="1393"/>
                  <a:pt x="8233" y="1080"/>
                  <a:pt x="9029" y="1080"/>
                </a:cubicBezTo>
                <a:cubicBezTo>
                  <a:pt x="9467" y="1080"/>
                  <a:pt x="9840" y="1172"/>
                  <a:pt x="10137" y="1353"/>
                </a:cubicBezTo>
                <a:cubicBezTo>
                  <a:pt x="10491" y="1569"/>
                  <a:pt x="10825" y="1968"/>
                  <a:pt x="11308" y="3213"/>
                </a:cubicBezTo>
                <a:cubicBezTo>
                  <a:pt x="11991" y="4974"/>
                  <a:pt x="11820" y="6477"/>
                  <a:pt x="11347" y="7186"/>
                </a:cubicBezTo>
                <a:cubicBezTo>
                  <a:pt x="11175" y="7442"/>
                  <a:pt x="11116" y="7769"/>
                  <a:pt x="11184" y="8078"/>
                </a:cubicBezTo>
                <a:cubicBezTo>
                  <a:pt x="11422" y="9164"/>
                  <a:pt x="11247" y="9602"/>
                  <a:pt x="11210" y="9679"/>
                </a:cubicBezTo>
                <a:cubicBezTo>
                  <a:pt x="11181" y="9712"/>
                  <a:pt x="11153" y="9748"/>
                  <a:pt x="11129" y="9786"/>
                </a:cubicBezTo>
                <a:cubicBezTo>
                  <a:pt x="11091" y="9842"/>
                  <a:pt x="11044" y="9902"/>
                  <a:pt x="10992" y="9969"/>
                </a:cubicBezTo>
                <a:cubicBezTo>
                  <a:pt x="10578" y="10507"/>
                  <a:pt x="9806" y="11510"/>
                  <a:pt x="9806" y="13567"/>
                </a:cubicBezTo>
                <a:cubicBezTo>
                  <a:pt x="9806" y="15972"/>
                  <a:pt x="11535" y="17087"/>
                  <a:pt x="12500" y="17361"/>
                </a:cubicBezTo>
                <a:cubicBezTo>
                  <a:pt x="13925" y="17916"/>
                  <a:pt x="15432" y="18665"/>
                  <a:pt x="15675" y="20520"/>
                </a:cubicBezTo>
                <a:cubicBezTo>
                  <a:pt x="15675" y="20520"/>
                  <a:pt x="1016" y="20520"/>
                  <a:pt x="1016" y="20520"/>
                </a:cubicBezTo>
                <a:close/>
                <a:moveTo>
                  <a:pt x="12782" y="16326"/>
                </a:moveTo>
                <a:cubicBezTo>
                  <a:pt x="12782" y="16326"/>
                  <a:pt x="10788" y="15813"/>
                  <a:pt x="10788" y="13567"/>
                </a:cubicBezTo>
                <a:cubicBezTo>
                  <a:pt x="10788" y="11595"/>
                  <a:pt x="11607" y="10900"/>
                  <a:pt x="11923" y="10420"/>
                </a:cubicBezTo>
                <a:cubicBezTo>
                  <a:pt x="11923" y="10420"/>
                  <a:pt x="12573" y="9806"/>
                  <a:pt x="12138" y="7825"/>
                </a:cubicBezTo>
                <a:cubicBezTo>
                  <a:pt x="12863" y="6740"/>
                  <a:pt x="12999" y="4821"/>
                  <a:pt x="12211" y="2789"/>
                </a:cubicBezTo>
                <a:cubicBezTo>
                  <a:pt x="11716" y="1514"/>
                  <a:pt x="11279" y="815"/>
                  <a:pt x="10613" y="409"/>
                </a:cubicBezTo>
                <a:cubicBezTo>
                  <a:pt x="10124" y="111"/>
                  <a:pt x="9569" y="0"/>
                  <a:pt x="9029" y="0"/>
                </a:cubicBezTo>
                <a:cubicBezTo>
                  <a:pt x="8023" y="0"/>
                  <a:pt x="7070" y="384"/>
                  <a:pt x="6690" y="653"/>
                </a:cubicBezTo>
                <a:cubicBezTo>
                  <a:pt x="5576" y="1192"/>
                  <a:pt x="4828" y="1688"/>
                  <a:pt x="4126" y="3579"/>
                </a:cubicBezTo>
                <a:cubicBezTo>
                  <a:pt x="3556" y="5114"/>
                  <a:pt x="4241" y="6891"/>
                  <a:pt x="4598" y="7757"/>
                </a:cubicBezTo>
                <a:cubicBezTo>
                  <a:pt x="4163" y="9739"/>
                  <a:pt x="4767" y="10420"/>
                  <a:pt x="4767" y="10420"/>
                </a:cubicBezTo>
                <a:cubicBezTo>
                  <a:pt x="5083" y="10900"/>
                  <a:pt x="5903" y="11595"/>
                  <a:pt x="5903" y="13567"/>
                </a:cubicBezTo>
                <a:cubicBezTo>
                  <a:pt x="5903" y="15813"/>
                  <a:pt x="3909" y="16326"/>
                  <a:pt x="3909" y="16326"/>
                </a:cubicBezTo>
                <a:cubicBezTo>
                  <a:pt x="2642" y="16817"/>
                  <a:pt x="0" y="17821"/>
                  <a:pt x="0" y="21060"/>
                </a:cubicBezTo>
                <a:cubicBezTo>
                  <a:pt x="0" y="21060"/>
                  <a:pt x="0" y="21600"/>
                  <a:pt x="491" y="21600"/>
                </a:cubicBezTo>
                <a:lnTo>
                  <a:pt x="16200" y="21600"/>
                </a:lnTo>
                <a:cubicBezTo>
                  <a:pt x="16691" y="21600"/>
                  <a:pt x="16691" y="21060"/>
                  <a:pt x="16691" y="21060"/>
                </a:cubicBezTo>
                <a:cubicBezTo>
                  <a:pt x="16691" y="17821"/>
                  <a:pt x="14048" y="16817"/>
                  <a:pt x="12782" y="16326"/>
                </a:cubicBezTo>
                <a:moveTo>
                  <a:pt x="18035" y="15774"/>
                </a:moveTo>
                <a:cubicBezTo>
                  <a:pt x="18035" y="15774"/>
                  <a:pt x="16217" y="15312"/>
                  <a:pt x="16217" y="13291"/>
                </a:cubicBezTo>
                <a:cubicBezTo>
                  <a:pt x="16217" y="11515"/>
                  <a:pt x="17087" y="10890"/>
                  <a:pt x="17376" y="10458"/>
                </a:cubicBezTo>
                <a:cubicBezTo>
                  <a:pt x="17376" y="10458"/>
                  <a:pt x="17968" y="9906"/>
                  <a:pt x="17572" y="8122"/>
                </a:cubicBezTo>
                <a:cubicBezTo>
                  <a:pt x="18232" y="7146"/>
                  <a:pt x="18387" y="5419"/>
                  <a:pt x="17669" y="3590"/>
                </a:cubicBezTo>
                <a:cubicBezTo>
                  <a:pt x="17218" y="2442"/>
                  <a:pt x="16666" y="1814"/>
                  <a:pt x="16059" y="1449"/>
                </a:cubicBezTo>
                <a:cubicBezTo>
                  <a:pt x="15612" y="1180"/>
                  <a:pt x="15107" y="1081"/>
                  <a:pt x="14614" y="1081"/>
                </a:cubicBezTo>
                <a:cubicBezTo>
                  <a:pt x="13880" y="1081"/>
                  <a:pt x="13182" y="1301"/>
                  <a:pt x="12753" y="1514"/>
                </a:cubicBezTo>
                <a:cubicBezTo>
                  <a:pt x="12878" y="1781"/>
                  <a:pt x="12997" y="2064"/>
                  <a:pt x="13115" y="2366"/>
                </a:cubicBezTo>
                <a:cubicBezTo>
                  <a:pt x="13131" y="2409"/>
                  <a:pt x="13143" y="2453"/>
                  <a:pt x="13159" y="2496"/>
                </a:cubicBezTo>
                <a:cubicBezTo>
                  <a:pt x="13436" y="2360"/>
                  <a:pt x="13994" y="2160"/>
                  <a:pt x="14614" y="2160"/>
                </a:cubicBezTo>
                <a:cubicBezTo>
                  <a:pt x="15001" y="2160"/>
                  <a:pt x="15328" y="2239"/>
                  <a:pt x="15588" y="2396"/>
                </a:cubicBezTo>
                <a:cubicBezTo>
                  <a:pt x="15893" y="2579"/>
                  <a:pt x="16347" y="2947"/>
                  <a:pt x="16767" y="4019"/>
                </a:cubicBezTo>
                <a:cubicBezTo>
                  <a:pt x="17366" y="5541"/>
                  <a:pt x="17207" y="6853"/>
                  <a:pt x="16784" y="7478"/>
                </a:cubicBezTo>
                <a:cubicBezTo>
                  <a:pt x="16610" y="7736"/>
                  <a:pt x="16549" y="8067"/>
                  <a:pt x="16618" y="8379"/>
                </a:cubicBezTo>
                <a:cubicBezTo>
                  <a:pt x="16817" y="9273"/>
                  <a:pt x="16689" y="9648"/>
                  <a:pt x="16656" y="9723"/>
                </a:cubicBezTo>
                <a:cubicBezTo>
                  <a:pt x="16631" y="9754"/>
                  <a:pt x="16607" y="9786"/>
                  <a:pt x="16584" y="9820"/>
                </a:cubicBezTo>
                <a:cubicBezTo>
                  <a:pt x="16565" y="9848"/>
                  <a:pt x="16497" y="9929"/>
                  <a:pt x="16447" y="9988"/>
                </a:cubicBezTo>
                <a:cubicBezTo>
                  <a:pt x="16023" y="10488"/>
                  <a:pt x="15236" y="11419"/>
                  <a:pt x="15236" y="13291"/>
                </a:cubicBezTo>
                <a:cubicBezTo>
                  <a:pt x="15236" y="15520"/>
                  <a:pt x="16851" y="16555"/>
                  <a:pt x="17757" y="16810"/>
                </a:cubicBezTo>
                <a:cubicBezTo>
                  <a:pt x="19050" y="17307"/>
                  <a:pt x="20311" y="17926"/>
                  <a:pt x="20570" y="19440"/>
                </a:cubicBezTo>
                <a:lnTo>
                  <a:pt x="17464" y="19440"/>
                </a:lnTo>
                <a:cubicBezTo>
                  <a:pt x="17553" y="19773"/>
                  <a:pt x="17615" y="20132"/>
                  <a:pt x="17645" y="20520"/>
                </a:cubicBezTo>
                <a:lnTo>
                  <a:pt x="21152" y="20520"/>
                </a:lnTo>
                <a:cubicBezTo>
                  <a:pt x="21600" y="20520"/>
                  <a:pt x="21600" y="20034"/>
                  <a:pt x="21600" y="20034"/>
                </a:cubicBezTo>
                <a:cubicBezTo>
                  <a:pt x="21600" y="17119"/>
                  <a:pt x="19191" y="16215"/>
                  <a:pt x="18035" y="15774"/>
                </a:cubicBezTo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79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lang="en-US" sz="2999" dirty="0"/>
          </a:p>
        </p:txBody>
      </p:sp>
      <p:grpSp>
        <p:nvGrpSpPr>
          <p:cNvPr id="75" name="Group 74">
            <a:extLst>
              <a:ext uri="{FF2B5EF4-FFF2-40B4-BE49-F238E27FC236}">
                <a16:creationId xmlns:a16="http://schemas.microsoft.com/office/drawing/2014/main" id="{76491A05-0A94-3A59-FA28-2AE33FEA20A7}"/>
              </a:ext>
            </a:extLst>
          </p:cNvPr>
          <p:cNvGrpSpPr/>
          <p:nvPr/>
        </p:nvGrpSpPr>
        <p:grpSpPr>
          <a:xfrm>
            <a:off x="2598926" y="10797645"/>
            <a:ext cx="19179798" cy="1178143"/>
            <a:chOff x="2684845" y="10797645"/>
            <a:chExt cx="19179798" cy="1178143"/>
          </a:xfrm>
        </p:grpSpPr>
        <p:sp>
          <p:nvSpPr>
            <p:cNvPr id="91" name="Shape 2526">
              <a:extLst>
                <a:ext uri="{FF2B5EF4-FFF2-40B4-BE49-F238E27FC236}">
                  <a16:creationId xmlns:a16="http://schemas.microsoft.com/office/drawing/2014/main" id="{778CC1D8-3F40-07C2-93C4-9834C731D16A}"/>
                </a:ext>
              </a:extLst>
            </p:cNvPr>
            <p:cNvSpPr/>
            <p:nvPr/>
          </p:nvSpPr>
          <p:spPr>
            <a:xfrm>
              <a:off x="13437838" y="11107389"/>
              <a:ext cx="558654" cy="5586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20618"/>
                  </a:moveTo>
                  <a:cubicBezTo>
                    <a:pt x="5377" y="20618"/>
                    <a:pt x="982" y="16223"/>
                    <a:pt x="982" y="10800"/>
                  </a:cubicBezTo>
                  <a:cubicBezTo>
                    <a:pt x="982" y="5377"/>
                    <a:pt x="5377" y="982"/>
                    <a:pt x="10800" y="982"/>
                  </a:cubicBezTo>
                  <a:cubicBezTo>
                    <a:pt x="16223" y="982"/>
                    <a:pt x="20618" y="5377"/>
                    <a:pt x="20618" y="10800"/>
                  </a:cubicBezTo>
                  <a:cubicBezTo>
                    <a:pt x="20618" y="16223"/>
                    <a:pt x="16223" y="20618"/>
                    <a:pt x="10800" y="20618"/>
                  </a:cubicBezTo>
                  <a:moveTo>
                    <a:pt x="10800" y="0"/>
                  </a:moveTo>
                  <a:cubicBezTo>
                    <a:pt x="4836" y="0"/>
                    <a:pt x="0" y="4836"/>
                    <a:pt x="0" y="10800"/>
                  </a:cubicBezTo>
                  <a:cubicBezTo>
                    <a:pt x="0" y="16765"/>
                    <a:pt x="4836" y="21600"/>
                    <a:pt x="10800" y="21600"/>
                  </a:cubicBezTo>
                  <a:cubicBezTo>
                    <a:pt x="16764" y="21600"/>
                    <a:pt x="21600" y="16765"/>
                    <a:pt x="21600" y="10800"/>
                  </a:cubicBezTo>
                  <a:cubicBezTo>
                    <a:pt x="21600" y="4836"/>
                    <a:pt x="16764" y="0"/>
                    <a:pt x="10800" y="0"/>
                  </a:cubicBezTo>
                  <a:moveTo>
                    <a:pt x="14236" y="16752"/>
                  </a:moveTo>
                  <a:cubicBezTo>
                    <a:pt x="14001" y="16887"/>
                    <a:pt x="13921" y="17188"/>
                    <a:pt x="14057" y="17422"/>
                  </a:cubicBezTo>
                  <a:cubicBezTo>
                    <a:pt x="14192" y="17658"/>
                    <a:pt x="14493" y="17738"/>
                    <a:pt x="14727" y="17602"/>
                  </a:cubicBezTo>
                  <a:cubicBezTo>
                    <a:pt x="14962" y="17467"/>
                    <a:pt x="15042" y="17167"/>
                    <a:pt x="14907" y="16932"/>
                  </a:cubicBezTo>
                  <a:cubicBezTo>
                    <a:pt x="14771" y="16697"/>
                    <a:pt x="14472" y="16617"/>
                    <a:pt x="14236" y="16752"/>
                  </a:cubicBezTo>
                  <a:moveTo>
                    <a:pt x="10800" y="11782"/>
                  </a:moveTo>
                  <a:cubicBezTo>
                    <a:pt x="10258" y="11782"/>
                    <a:pt x="9818" y="11342"/>
                    <a:pt x="9818" y="10800"/>
                  </a:cubicBezTo>
                  <a:cubicBezTo>
                    <a:pt x="9818" y="10258"/>
                    <a:pt x="10258" y="9818"/>
                    <a:pt x="10800" y="9818"/>
                  </a:cubicBezTo>
                  <a:cubicBezTo>
                    <a:pt x="11342" y="9818"/>
                    <a:pt x="11782" y="10258"/>
                    <a:pt x="11782" y="10800"/>
                  </a:cubicBezTo>
                  <a:cubicBezTo>
                    <a:pt x="11782" y="11342"/>
                    <a:pt x="11342" y="11782"/>
                    <a:pt x="10800" y="11782"/>
                  </a:cubicBezTo>
                  <a:moveTo>
                    <a:pt x="15218" y="10309"/>
                  </a:moveTo>
                  <a:lnTo>
                    <a:pt x="12694" y="10309"/>
                  </a:lnTo>
                  <a:cubicBezTo>
                    <a:pt x="12515" y="9624"/>
                    <a:pt x="11978" y="9084"/>
                    <a:pt x="11291" y="8906"/>
                  </a:cubicBezTo>
                  <a:lnTo>
                    <a:pt x="11291" y="3436"/>
                  </a:lnTo>
                  <a:cubicBezTo>
                    <a:pt x="11291" y="3166"/>
                    <a:pt x="11071" y="2945"/>
                    <a:pt x="10800" y="2945"/>
                  </a:cubicBezTo>
                  <a:cubicBezTo>
                    <a:pt x="10529" y="2945"/>
                    <a:pt x="10309" y="3166"/>
                    <a:pt x="10309" y="3436"/>
                  </a:cubicBezTo>
                  <a:lnTo>
                    <a:pt x="10309" y="8906"/>
                  </a:lnTo>
                  <a:cubicBezTo>
                    <a:pt x="9464" y="9125"/>
                    <a:pt x="8836" y="9886"/>
                    <a:pt x="8836" y="10800"/>
                  </a:cubicBezTo>
                  <a:cubicBezTo>
                    <a:pt x="8836" y="11885"/>
                    <a:pt x="9716" y="12764"/>
                    <a:pt x="10800" y="12764"/>
                  </a:cubicBezTo>
                  <a:cubicBezTo>
                    <a:pt x="11714" y="12764"/>
                    <a:pt x="12476" y="12137"/>
                    <a:pt x="12694" y="11291"/>
                  </a:cubicBezTo>
                  <a:lnTo>
                    <a:pt x="15218" y="11291"/>
                  </a:lnTo>
                  <a:cubicBezTo>
                    <a:pt x="15489" y="11291"/>
                    <a:pt x="15709" y="11072"/>
                    <a:pt x="15709" y="10800"/>
                  </a:cubicBezTo>
                  <a:cubicBezTo>
                    <a:pt x="15709" y="10529"/>
                    <a:pt x="15489" y="10309"/>
                    <a:pt x="15218" y="10309"/>
                  </a:cubicBezTo>
                  <a:moveTo>
                    <a:pt x="16932" y="6693"/>
                  </a:moveTo>
                  <a:cubicBezTo>
                    <a:pt x="16697" y="6829"/>
                    <a:pt x="16616" y="7129"/>
                    <a:pt x="16752" y="7364"/>
                  </a:cubicBezTo>
                  <a:cubicBezTo>
                    <a:pt x="16887" y="7599"/>
                    <a:pt x="17188" y="7679"/>
                    <a:pt x="17422" y="7543"/>
                  </a:cubicBezTo>
                  <a:cubicBezTo>
                    <a:pt x="17657" y="7408"/>
                    <a:pt x="17737" y="7108"/>
                    <a:pt x="17602" y="6873"/>
                  </a:cubicBezTo>
                  <a:cubicBezTo>
                    <a:pt x="17467" y="6638"/>
                    <a:pt x="17166" y="6557"/>
                    <a:pt x="16932" y="6693"/>
                  </a:cubicBezTo>
                  <a:moveTo>
                    <a:pt x="10800" y="17673"/>
                  </a:moveTo>
                  <a:cubicBezTo>
                    <a:pt x="10529" y="17673"/>
                    <a:pt x="10309" y="17893"/>
                    <a:pt x="10309" y="18164"/>
                  </a:cubicBezTo>
                  <a:cubicBezTo>
                    <a:pt x="10309" y="18435"/>
                    <a:pt x="10529" y="18655"/>
                    <a:pt x="10800" y="18655"/>
                  </a:cubicBezTo>
                  <a:cubicBezTo>
                    <a:pt x="11071" y="18655"/>
                    <a:pt x="11291" y="18435"/>
                    <a:pt x="11291" y="18164"/>
                  </a:cubicBezTo>
                  <a:cubicBezTo>
                    <a:pt x="11291" y="17893"/>
                    <a:pt x="11071" y="17673"/>
                    <a:pt x="10800" y="17673"/>
                  </a:cubicBezTo>
                  <a:moveTo>
                    <a:pt x="17422" y="14057"/>
                  </a:moveTo>
                  <a:cubicBezTo>
                    <a:pt x="17188" y="13921"/>
                    <a:pt x="16887" y="14001"/>
                    <a:pt x="16752" y="14236"/>
                  </a:cubicBezTo>
                  <a:cubicBezTo>
                    <a:pt x="16616" y="14472"/>
                    <a:pt x="16697" y="14772"/>
                    <a:pt x="16932" y="14907"/>
                  </a:cubicBezTo>
                  <a:cubicBezTo>
                    <a:pt x="17166" y="15043"/>
                    <a:pt x="17467" y="14962"/>
                    <a:pt x="17602" y="14727"/>
                  </a:cubicBezTo>
                  <a:cubicBezTo>
                    <a:pt x="17737" y="14492"/>
                    <a:pt x="17657" y="14192"/>
                    <a:pt x="17422" y="14057"/>
                  </a:cubicBezTo>
                  <a:moveTo>
                    <a:pt x="4668" y="6693"/>
                  </a:moveTo>
                  <a:cubicBezTo>
                    <a:pt x="4433" y="6557"/>
                    <a:pt x="4133" y="6638"/>
                    <a:pt x="3998" y="6873"/>
                  </a:cubicBezTo>
                  <a:cubicBezTo>
                    <a:pt x="3863" y="7108"/>
                    <a:pt x="3942" y="7408"/>
                    <a:pt x="4178" y="7543"/>
                  </a:cubicBezTo>
                  <a:cubicBezTo>
                    <a:pt x="4412" y="7679"/>
                    <a:pt x="4713" y="7599"/>
                    <a:pt x="4848" y="7364"/>
                  </a:cubicBezTo>
                  <a:cubicBezTo>
                    <a:pt x="4984" y="7129"/>
                    <a:pt x="4903" y="6829"/>
                    <a:pt x="4668" y="6693"/>
                  </a:cubicBezTo>
                  <a:moveTo>
                    <a:pt x="14236" y="4848"/>
                  </a:moveTo>
                  <a:cubicBezTo>
                    <a:pt x="14472" y="4984"/>
                    <a:pt x="14771" y="4903"/>
                    <a:pt x="14907" y="4669"/>
                  </a:cubicBezTo>
                  <a:cubicBezTo>
                    <a:pt x="15042" y="4434"/>
                    <a:pt x="14962" y="4134"/>
                    <a:pt x="14727" y="3998"/>
                  </a:cubicBezTo>
                  <a:cubicBezTo>
                    <a:pt x="14493" y="3863"/>
                    <a:pt x="14192" y="3943"/>
                    <a:pt x="14057" y="4178"/>
                  </a:cubicBezTo>
                  <a:cubicBezTo>
                    <a:pt x="13921" y="4412"/>
                    <a:pt x="14001" y="4713"/>
                    <a:pt x="14236" y="4848"/>
                  </a:cubicBezTo>
                  <a:moveTo>
                    <a:pt x="3436" y="10309"/>
                  </a:moveTo>
                  <a:cubicBezTo>
                    <a:pt x="3166" y="10309"/>
                    <a:pt x="2945" y="10529"/>
                    <a:pt x="2945" y="10800"/>
                  </a:cubicBezTo>
                  <a:cubicBezTo>
                    <a:pt x="2945" y="11072"/>
                    <a:pt x="3166" y="11291"/>
                    <a:pt x="3436" y="11291"/>
                  </a:cubicBezTo>
                  <a:cubicBezTo>
                    <a:pt x="3707" y="11291"/>
                    <a:pt x="3927" y="11072"/>
                    <a:pt x="3927" y="10800"/>
                  </a:cubicBezTo>
                  <a:cubicBezTo>
                    <a:pt x="3927" y="10529"/>
                    <a:pt x="3707" y="10309"/>
                    <a:pt x="3436" y="10309"/>
                  </a:cubicBezTo>
                  <a:moveTo>
                    <a:pt x="6873" y="3998"/>
                  </a:moveTo>
                  <a:cubicBezTo>
                    <a:pt x="6638" y="4134"/>
                    <a:pt x="6558" y="4434"/>
                    <a:pt x="6693" y="4669"/>
                  </a:cubicBezTo>
                  <a:cubicBezTo>
                    <a:pt x="6829" y="4903"/>
                    <a:pt x="7129" y="4984"/>
                    <a:pt x="7364" y="4848"/>
                  </a:cubicBezTo>
                  <a:cubicBezTo>
                    <a:pt x="7599" y="4713"/>
                    <a:pt x="7679" y="4412"/>
                    <a:pt x="7543" y="4178"/>
                  </a:cubicBezTo>
                  <a:cubicBezTo>
                    <a:pt x="7408" y="3943"/>
                    <a:pt x="7108" y="3863"/>
                    <a:pt x="6873" y="3998"/>
                  </a:cubicBezTo>
                  <a:moveTo>
                    <a:pt x="4178" y="14057"/>
                  </a:moveTo>
                  <a:cubicBezTo>
                    <a:pt x="3942" y="14192"/>
                    <a:pt x="3863" y="14492"/>
                    <a:pt x="3998" y="14727"/>
                  </a:cubicBezTo>
                  <a:cubicBezTo>
                    <a:pt x="4133" y="14962"/>
                    <a:pt x="4433" y="15043"/>
                    <a:pt x="4668" y="14907"/>
                  </a:cubicBezTo>
                  <a:cubicBezTo>
                    <a:pt x="4903" y="14772"/>
                    <a:pt x="4984" y="14472"/>
                    <a:pt x="4848" y="14236"/>
                  </a:cubicBezTo>
                  <a:cubicBezTo>
                    <a:pt x="4713" y="14001"/>
                    <a:pt x="4412" y="13921"/>
                    <a:pt x="4178" y="14057"/>
                  </a:cubicBezTo>
                  <a:moveTo>
                    <a:pt x="7364" y="16752"/>
                  </a:moveTo>
                  <a:cubicBezTo>
                    <a:pt x="7129" y="16617"/>
                    <a:pt x="6829" y="16697"/>
                    <a:pt x="6693" y="16932"/>
                  </a:cubicBezTo>
                  <a:cubicBezTo>
                    <a:pt x="6558" y="17167"/>
                    <a:pt x="6638" y="17467"/>
                    <a:pt x="6873" y="17602"/>
                  </a:cubicBezTo>
                  <a:cubicBezTo>
                    <a:pt x="7108" y="17738"/>
                    <a:pt x="7408" y="17658"/>
                    <a:pt x="7543" y="17422"/>
                  </a:cubicBezTo>
                  <a:cubicBezTo>
                    <a:pt x="7679" y="17188"/>
                    <a:pt x="7599" y="16887"/>
                    <a:pt x="7364" y="16752"/>
                  </a:cubicBezTo>
                  <a:moveTo>
                    <a:pt x="18164" y="10309"/>
                  </a:moveTo>
                  <a:cubicBezTo>
                    <a:pt x="17893" y="10309"/>
                    <a:pt x="17673" y="10529"/>
                    <a:pt x="17673" y="10800"/>
                  </a:cubicBezTo>
                  <a:cubicBezTo>
                    <a:pt x="17673" y="11072"/>
                    <a:pt x="17893" y="11291"/>
                    <a:pt x="18164" y="11291"/>
                  </a:cubicBezTo>
                  <a:cubicBezTo>
                    <a:pt x="18434" y="11291"/>
                    <a:pt x="18655" y="11072"/>
                    <a:pt x="18655" y="10800"/>
                  </a:cubicBezTo>
                  <a:cubicBezTo>
                    <a:pt x="18655" y="10529"/>
                    <a:pt x="18434" y="10309"/>
                    <a:pt x="18164" y="10309"/>
                  </a:cubicBezTo>
                </a:path>
              </a:pathLst>
            </a:custGeom>
            <a:solidFill>
              <a:schemeClr val="bg2"/>
            </a:solidFill>
            <a:ln w="12700">
              <a:miter lim="400000"/>
            </a:ln>
          </p:spPr>
          <p:txBody>
            <a:bodyPr lIns="38090" tIns="38090" rIns="38090" bIns="38090" anchor="ctr"/>
            <a:lstStyle/>
            <a:p>
              <a:pPr defTabSz="457079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2999"/>
            </a:p>
          </p:txBody>
        </p: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C29E04CC-CD07-9A81-B63A-9FA4DA3901F7}"/>
                </a:ext>
              </a:extLst>
            </p:cNvPr>
            <p:cNvSpPr txBox="1"/>
            <p:nvPr/>
          </p:nvSpPr>
          <p:spPr>
            <a:xfrm>
              <a:off x="3276978" y="10797645"/>
              <a:ext cx="9332101" cy="1178143"/>
            </a:xfrm>
            <a:prstGeom prst="rect">
              <a:avLst/>
            </a:prstGeom>
            <a:noFill/>
          </p:spPr>
          <p:txBody>
            <a:bodyPr wrap="square" rtlCol="0" anchor="b">
              <a:spAutoFit/>
            </a:bodyPr>
            <a:lstStyle/>
            <a:p>
              <a:pPr defTabSz="1827977">
                <a:lnSpc>
                  <a:spcPts val="4319"/>
                </a:lnSpc>
              </a:pPr>
              <a:r>
                <a:rPr lang="en-US" sz="3200" spc="-30" dirty="0">
                  <a:solidFill>
                    <a:schemeClr val="bg2"/>
                  </a:solidFill>
                  <a:latin typeface="Avenir Book" panose="02000503020000020003" pitchFamily="2" charset="0"/>
                  <a:ea typeface="Source Sans Pro" panose="020B0503030403020204" pitchFamily="34" charset="0"/>
                </a:rPr>
                <a:t>Researcher supported by our CMC expert, who has complex formulation project experience</a:t>
              </a:r>
            </a:p>
          </p:txBody>
        </p: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38D01EC5-FDCB-36F0-9315-8A7F8D4D345D}"/>
                </a:ext>
              </a:extLst>
            </p:cNvPr>
            <p:cNvSpPr txBox="1"/>
            <p:nvPr/>
          </p:nvSpPr>
          <p:spPr>
            <a:xfrm>
              <a:off x="14138770" y="11073361"/>
              <a:ext cx="7725873" cy="626710"/>
            </a:xfrm>
            <a:prstGeom prst="rect">
              <a:avLst/>
            </a:prstGeom>
            <a:noFill/>
          </p:spPr>
          <p:txBody>
            <a:bodyPr wrap="square" rtlCol="0" anchor="b">
              <a:spAutoFit/>
            </a:bodyPr>
            <a:lstStyle/>
            <a:p>
              <a:pPr defTabSz="1827977">
                <a:lnSpc>
                  <a:spcPts val="4319"/>
                </a:lnSpc>
              </a:pPr>
              <a:r>
                <a:rPr lang="en-US" sz="3200" spc="-30" dirty="0">
                  <a:solidFill>
                    <a:schemeClr val="bg2"/>
                  </a:solidFill>
                  <a:latin typeface="Avenir Book" panose="02000503020000020003" pitchFamily="2" charset="0"/>
                  <a:ea typeface="Source Sans Pro" panose="020B0503030403020204" pitchFamily="34" charset="0"/>
                </a:rPr>
                <a:t>Request to Order in 1 month</a:t>
              </a:r>
            </a:p>
          </p:txBody>
        </p:sp>
        <p:sp>
          <p:nvSpPr>
            <p:cNvPr id="52" name="Shape 2751">
              <a:extLst>
                <a:ext uri="{FF2B5EF4-FFF2-40B4-BE49-F238E27FC236}">
                  <a16:creationId xmlns:a16="http://schemas.microsoft.com/office/drawing/2014/main" id="{F0BC1E33-8C2A-83ED-2DE5-D1027E27E7C3}"/>
                </a:ext>
              </a:extLst>
            </p:cNvPr>
            <p:cNvSpPr/>
            <p:nvPr/>
          </p:nvSpPr>
          <p:spPr>
            <a:xfrm>
              <a:off x="2684845" y="11107389"/>
              <a:ext cx="355507" cy="5586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3114" y="15709"/>
                  </a:moveTo>
                  <a:cubicBezTo>
                    <a:pt x="12689" y="15709"/>
                    <a:pt x="12343" y="15929"/>
                    <a:pt x="12343" y="16200"/>
                  </a:cubicBezTo>
                  <a:cubicBezTo>
                    <a:pt x="12343" y="16471"/>
                    <a:pt x="12689" y="16691"/>
                    <a:pt x="13114" y="16691"/>
                  </a:cubicBezTo>
                  <a:cubicBezTo>
                    <a:pt x="13540" y="16691"/>
                    <a:pt x="13886" y="16471"/>
                    <a:pt x="13886" y="16200"/>
                  </a:cubicBezTo>
                  <a:cubicBezTo>
                    <a:pt x="13886" y="15929"/>
                    <a:pt x="13540" y="15709"/>
                    <a:pt x="13114" y="15709"/>
                  </a:cubicBezTo>
                  <a:moveTo>
                    <a:pt x="13886" y="7855"/>
                  </a:moveTo>
                  <a:cubicBezTo>
                    <a:pt x="13034" y="7855"/>
                    <a:pt x="12343" y="8295"/>
                    <a:pt x="12343" y="8836"/>
                  </a:cubicBezTo>
                  <a:cubicBezTo>
                    <a:pt x="12343" y="9379"/>
                    <a:pt x="13034" y="9818"/>
                    <a:pt x="13886" y="9818"/>
                  </a:cubicBezTo>
                  <a:cubicBezTo>
                    <a:pt x="14737" y="9818"/>
                    <a:pt x="15429" y="9379"/>
                    <a:pt x="15429" y="8836"/>
                  </a:cubicBezTo>
                  <a:cubicBezTo>
                    <a:pt x="15429" y="8295"/>
                    <a:pt x="14737" y="7855"/>
                    <a:pt x="13886" y="7855"/>
                  </a:cubicBezTo>
                  <a:moveTo>
                    <a:pt x="8486" y="17673"/>
                  </a:moveTo>
                  <a:cubicBezTo>
                    <a:pt x="8060" y="17673"/>
                    <a:pt x="7714" y="17892"/>
                    <a:pt x="7714" y="18164"/>
                  </a:cubicBezTo>
                  <a:cubicBezTo>
                    <a:pt x="7714" y="18435"/>
                    <a:pt x="8060" y="18655"/>
                    <a:pt x="8486" y="18655"/>
                  </a:cubicBezTo>
                  <a:cubicBezTo>
                    <a:pt x="8911" y="18655"/>
                    <a:pt x="9257" y="18435"/>
                    <a:pt x="9257" y="18164"/>
                  </a:cubicBezTo>
                  <a:cubicBezTo>
                    <a:pt x="9257" y="17892"/>
                    <a:pt x="8911" y="17673"/>
                    <a:pt x="8486" y="17673"/>
                  </a:cubicBezTo>
                  <a:moveTo>
                    <a:pt x="9257" y="10800"/>
                  </a:moveTo>
                  <a:cubicBezTo>
                    <a:pt x="9257" y="10258"/>
                    <a:pt x="8566" y="9818"/>
                    <a:pt x="7714" y="9818"/>
                  </a:cubicBezTo>
                  <a:cubicBezTo>
                    <a:pt x="6863" y="9818"/>
                    <a:pt x="6171" y="10258"/>
                    <a:pt x="6171" y="10800"/>
                  </a:cubicBezTo>
                  <a:cubicBezTo>
                    <a:pt x="6171" y="11343"/>
                    <a:pt x="6863" y="11782"/>
                    <a:pt x="7714" y="11782"/>
                  </a:cubicBezTo>
                  <a:cubicBezTo>
                    <a:pt x="8566" y="11782"/>
                    <a:pt x="9257" y="11343"/>
                    <a:pt x="9257" y="10800"/>
                  </a:cubicBezTo>
                  <a:moveTo>
                    <a:pt x="10029" y="13745"/>
                  </a:moveTo>
                  <a:cubicBezTo>
                    <a:pt x="9603" y="13745"/>
                    <a:pt x="9257" y="13965"/>
                    <a:pt x="9257" y="14236"/>
                  </a:cubicBezTo>
                  <a:cubicBezTo>
                    <a:pt x="9257" y="14508"/>
                    <a:pt x="9603" y="14727"/>
                    <a:pt x="10029" y="14727"/>
                  </a:cubicBezTo>
                  <a:cubicBezTo>
                    <a:pt x="10454" y="14727"/>
                    <a:pt x="10800" y="14508"/>
                    <a:pt x="10800" y="14236"/>
                  </a:cubicBezTo>
                  <a:cubicBezTo>
                    <a:pt x="10800" y="13965"/>
                    <a:pt x="10454" y="13745"/>
                    <a:pt x="10029" y="13745"/>
                  </a:cubicBezTo>
                  <a:moveTo>
                    <a:pt x="20057" y="1964"/>
                  </a:moveTo>
                  <a:lnTo>
                    <a:pt x="1543" y="1964"/>
                  </a:lnTo>
                  <a:lnTo>
                    <a:pt x="1543" y="982"/>
                  </a:lnTo>
                  <a:lnTo>
                    <a:pt x="20057" y="982"/>
                  </a:lnTo>
                  <a:cubicBezTo>
                    <a:pt x="20057" y="982"/>
                    <a:pt x="20057" y="1964"/>
                    <a:pt x="20057" y="1964"/>
                  </a:cubicBezTo>
                  <a:close/>
                  <a:moveTo>
                    <a:pt x="16971" y="4033"/>
                  </a:moveTo>
                  <a:cubicBezTo>
                    <a:pt x="16079" y="4186"/>
                    <a:pt x="15266" y="4419"/>
                    <a:pt x="14349" y="4691"/>
                  </a:cubicBezTo>
                  <a:cubicBezTo>
                    <a:pt x="13209" y="5030"/>
                    <a:pt x="11919" y="5413"/>
                    <a:pt x="9994" y="5794"/>
                  </a:cubicBezTo>
                  <a:cubicBezTo>
                    <a:pt x="8093" y="6170"/>
                    <a:pt x="6167" y="5840"/>
                    <a:pt x="4629" y="5373"/>
                  </a:cubicBezTo>
                  <a:lnTo>
                    <a:pt x="4629" y="2945"/>
                  </a:lnTo>
                  <a:lnTo>
                    <a:pt x="16971" y="2945"/>
                  </a:lnTo>
                  <a:cubicBezTo>
                    <a:pt x="16971" y="2945"/>
                    <a:pt x="16971" y="4033"/>
                    <a:pt x="16971" y="4033"/>
                  </a:cubicBezTo>
                  <a:close/>
                  <a:moveTo>
                    <a:pt x="16971" y="16691"/>
                  </a:moveTo>
                  <a:cubicBezTo>
                    <a:pt x="16971" y="18860"/>
                    <a:pt x="14208" y="20618"/>
                    <a:pt x="10800" y="20618"/>
                  </a:cubicBezTo>
                  <a:cubicBezTo>
                    <a:pt x="7391" y="20618"/>
                    <a:pt x="4629" y="18860"/>
                    <a:pt x="4629" y="16691"/>
                  </a:cubicBezTo>
                  <a:lnTo>
                    <a:pt x="4629" y="6384"/>
                  </a:lnTo>
                  <a:cubicBezTo>
                    <a:pt x="5722" y="6667"/>
                    <a:pt x="6954" y="6874"/>
                    <a:pt x="8257" y="6874"/>
                  </a:cubicBezTo>
                  <a:cubicBezTo>
                    <a:pt x="8984" y="6874"/>
                    <a:pt x="9731" y="6811"/>
                    <a:pt x="10481" y="6662"/>
                  </a:cubicBezTo>
                  <a:cubicBezTo>
                    <a:pt x="12512" y="6261"/>
                    <a:pt x="13914" y="5844"/>
                    <a:pt x="15040" y="5510"/>
                  </a:cubicBezTo>
                  <a:cubicBezTo>
                    <a:pt x="15760" y="5295"/>
                    <a:pt x="16366" y="5119"/>
                    <a:pt x="16971" y="4989"/>
                  </a:cubicBezTo>
                  <a:cubicBezTo>
                    <a:pt x="16971" y="4989"/>
                    <a:pt x="16971" y="16691"/>
                    <a:pt x="16971" y="16691"/>
                  </a:cubicBezTo>
                  <a:close/>
                  <a:moveTo>
                    <a:pt x="20057" y="0"/>
                  </a:moveTo>
                  <a:lnTo>
                    <a:pt x="1543" y="0"/>
                  </a:lnTo>
                  <a:cubicBezTo>
                    <a:pt x="691" y="0"/>
                    <a:pt x="0" y="440"/>
                    <a:pt x="0" y="982"/>
                  </a:cubicBezTo>
                  <a:lnTo>
                    <a:pt x="0" y="1964"/>
                  </a:lnTo>
                  <a:cubicBezTo>
                    <a:pt x="0" y="2506"/>
                    <a:pt x="691" y="2945"/>
                    <a:pt x="1543" y="2945"/>
                  </a:cubicBezTo>
                  <a:lnTo>
                    <a:pt x="3086" y="2945"/>
                  </a:lnTo>
                  <a:lnTo>
                    <a:pt x="3086" y="16691"/>
                  </a:lnTo>
                  <a:cubicBezTo>
                    <a:pt x="3086" y="19402"/>
                    <a:pt x="6539" y="21600"/>
                    <a:pt x="10800" y="21600"/>
                  </a:cubicBezTo>
                  <a:cubicBezTo>
                    <a:pt x="15061" y="21600"/>
                    <a:pt x="18514" y="19402"/>
                    <a:pt x="18514" y="16691"/>
                  </a:cubicBezTo>
                  <a:lnTo>
                    <a:pt x="18514" y="2945"/>
                  </a:lnTo>
                  <a:lnTo>
                    <a:pt x="20057" y="2945"/>
                  </a:lnTo>
                  <a:cubicBezTo>
                    <a:pt x="20909" y="2945"/>
                    <a:pt x="21600" y="2506"/>
                    <a:pt x="21600" y="1964"/>
                  </a:cubicBezTo>
                  <a:lnTo>
                    <a:pt x="21600" y="982"/>
                  </a:lnTo>
                  <a:cubicBezTo>
                    <a:pt x="21600" y="440"/>
                    <a:pt x="20909" y="0"/>
                    <a:pt x="20057" y="0"/>
                  </a:cubicBezTo>
                </a:path>
              </a:pathLst>
            </a:custGeom>
            <a:solidFill>
              <a:schemeClr val="bg2"/>
            </a:solidFill>
            <a:ln w="12700">
              <a:miter lim="400000"/>
            </a:ln>
          </p:spPr>
          <p:txBody>
            <a:bodyPr lIns="38090" tIns="38090" rIns="38090" bIns="38090" anchor="ctr"/>
            <a:lstStyle/>
            <a:p>
              <a:pPr defTabSz="457079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2999"/>
            </a:p>
          </p:txBody>
        </p:sp>
      </p:grpSp>
      <p:sp>
        <p:nvSpPr>
          <p:cNvPr id="53" name="Google Shape;80;p1">
            <a:extLst>
              <a:ext uri="{FF2B5EF4-FFF2-40B4-BE49-F238E27FC236}">
                <a16:creationId xmlns:a16="http://schemas.microsoft.com/office/drawing/2014/main" id="{E39C27AB-6EB0-C68F-1E1D-EBA0A96D8BE8}"/>
              </a:ext>
            </a:extLst>
          </p:cNvPr>
          <p:cNvSpPr txBox="1"/>
          <p:nvPr/>
        </p:nvSpPr>
        <p:spPr>
          <a:xfrm>
            <a:off x="1675965" y="3848601"/>
            <a:ext cx="21710511" cy="18158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r>
              <a:rPr lang="en-US" sz="2800" b="1" u="none" strike="noStrike" cap="none" dirty="0">
                <a:solidFill>
                  <a:schemeClr val="tx2"/>
                </a:solidFill>
                <a:latin typeface="Avenir Heavy" panose="02000503020000020003" pitchFamily="2" charset="0"/>
                <a:ea typeface="Avenir"/>
                <a:cs typeface="Avenir"/>
                <a:sym typeface="Avenir"/>
              </a:rPr>
              <a:t>Challenge</a:t>
            </a:r>
            <a:br>
              <a:rPr lang="en-US" sz="2800" b="1" i="0" u="none" strike="noStrike" cap="none" dirty="0">
                <a:solidFill>
                  <a:schemeClr val="accent2"/>
                </a:solidFill>
                <a:latin typeface="Avenir"/>
                <a:ea typeface="Avenir"/>
                <a:cs typeface="Avenir"/>
                <a:sym typeface="Avenir"/>
              </a:rPr>
            </a:br>
            <a:r>
              <a:rPr lang="en-US" sz="2800" kern="1200" dirty="0">
                <a:solidFill>
                  <a:srgbClr val="535353"/>
                </a:solidFill>
                <a:latin typeface="Avenir Book" charset="0"/>
                <a:ea typeface="Avenir Book" charset="0"/>
                <a:cs typeface="Avenir Book" charset="0"/>
              </a:rPr>
              <a:t>A researcher from a top 25 pharma company had difficulty identifying a supplier to deliver a complex API Drug Formulation </a:t>
            </a:r>
            <a:r>
              <a:rPr lang="en-US" sz="2800" dirty="0">
                <a:solidFill>
                  <a:srgbClr val="535353"/>
                </a:solidFill>
                <a:latin typeface="Avenir Book" charset="0"/>
              </a:rPr>
              <a:t>project (non-GMP) with specific requirements for developing drug loaded microparticles.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800" b="1" dirty="0">
              <a:solidFill>
                <a:schemeClr val="accent2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54" name="Google Shape;81;p1">
            <a:extLst>
              <a:ext uri="{FF2B5EF4-FFF2-40B4-BE49-F238E27FC236}">
                <a16:creationId xmlns:a16="http://schemas.microsoft.com/office/drawing/2014/main" id="{3E44141D-A59A-2D0E-7307-3B660E360C95}"/>
              </a:ext>
            </a:extLst>
          </p:cNvPr>
          <p:cNvSpPr txBox="1"/>
          <p:nvPr/>
        </p:nvSpPr>
        <p:spPr>
          <a:xfrm>
            <a:off x="1675964" y="5359689"/>
            <a:ext cx="19944234" cy="18158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>
                <a:solidFill>
                  <a:schemeClr val="tx2"/>
                </a:solidFill>
                <a:latin typeface="Avenir Heavy" panose="02000503020000020003" pitchFamily="2" charset="0"/>
                <a:ea typeface="Avenir"/>
                <a:cs typeface="Avenir"/>
                <a:sym typeface="Avenir"/>
              </a:rPr>
              <a:t>Scientist.com Solution </a:t>
            </a:r>
            <a:br>
              <a:rPr lang="en-US" sz="2800" b="1" dirty="0">
                <a:solidFill>
                  <a:schemeClr val="accent2"/>
                </a:solidFill>
                <a:latin typeface="Avenir Heavy" panose="02000503020000020003" pitchFamily="2" charset="0"/>
                <a:ea typeface="Avenir"/>
                <a:cs typeface="Avenir"/>
                <a:sym typeface="Avenir"/>
              </a:rPr>
            </a:br>
            <a:r>
              <a:rPr lang="en-US" sz="2800" dirty="0">
                <a:solidFill>
                  <a:srgbClr val="535353"/>
                </a:solidFill>
                <a:latin typeface="Avenir Book" charset="0"/>
                <a:sym typeface="Avenir"/>
              </a:rPr>
              <a:t>Working with Scientist.com t</a:t>
            </a:r>
            <a:r>
              <a:rPr lang="en-US" sz="2800" dirty="0">
                <a:solidFill>
                  <a:srgbClr val="535353"/>
                </a:solidFill>
                <a:latin typeface="Avenir Book" charset="0"/>
              </a:rPr>
              <a:t>he researcher </a:t>
            </a:r>
            <a:r>
              <a:rPr lang="en-US" sz="2800" kern="1200" dirty="0">
                <a:solidFill>
                  <a:srgbClr val="535353"/>
                </a:solidFill>
                <a:latin typeface="Avenir Book" charset="0"/>
                <a:ea typeface="Avenir Book" charset="0"/>
                <a:cs typeface="Avenir Book" charset="0"/>
              </a:rPr>
              <a:t>leveraged the marketplace to successfully identify 6 suppliers with appropriate experience in microparticle API formulation. Researcher compared proposals (SOWs, $50-75K) from 2 suppliers and was extremely satisfied to find the right supplier within 1 month from request to PO.</a:t>
            </a:r>
            <a:endParaRPr sz="2400" dirty="0">
              <a:solidFill>
                <a:schemeClr val="accent2"/>
              </a:solidFill>
              <a:latin typeface="Avenir Book" panose="02000503020000020003" pitchFamily="2" charset="0"/>
              <a:ea typeface="Avenir"/>
              <a:cs typeface="Avenir"/>
              <a:sym typeface="Avenir"/>
            </a:endParaRPr>
          </a:p>
        </p:txBody>
      </p:sp>
      <p:grpSp>
        <p:nvGrpSpPr>
          <p:cNvPr id="73" name="Group 72">
            <a:extLst>
              <a:ext uri="{FF2B5EF4-FFF2-40B4-BE49-F238E27FC236}">
                <a16:creationId xmlns:a16="http://schemas.microsoft.com/office/drawing/2014/main" id="{AFECF04B-8BCD-9EFC-3DC1-EF0D72A03DD6}"/>
              </a:ext>
            </a:extLst>
          </p:cNvPr>
          <p:cNvGrpSpPr/>
          <p:nvPr/>
        </p:nvGrpSpPr>
        <p:grpSpPr>
          <a:xfrm>
            <a:off x="2706689" y="7493977"/>
            <a:ext cx="18964272" cy="2271621"/>
            <a:chOff x="1076793" y="7126802"/>
            <a:chExt cx="22530686" cy="2698821"/>
          </a:xfrm>
        </p:grpSpPr>
        <p:sp>
          <p:nvSpPr>
            <p:cNvPr id="55" name="Google Shape;72;p1">
              <a:extLst>
                <a:ext uri="{FF2B5EF4-FFF2-40B4-BE49-F238E27FC236}">
                  <a16:creationId xmlns:a16="http://schemas.microsoft.com/office/drawing/2014/main" id="{BDF087A8-06B7-81A7-9CA3-6F703F855A73}"/>
                </a:ext>
              </a:extLst>
            </p:cNvPr>
            <p:cNvSpPr/>
            <p:nvPr/>
          </p:nvSpPr>
          <p:spPr>
            <a:xfrm>
              <a:off x="2105859" y="8543902"/>
              <a:ext cx="19273206" cy="101112"/>
            </a:xfrm>
            <a:prstGeom prst="rect">
              <a:avLst/>
            </a:prstGeom>
            <a:solidFill>
              <a:srgbClr val="DADADA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6" name="Oval 55">
              <a:extLst>
                <a:ext uri="{FF2B5EF4-FFF2-40B4-BE49-F238E27FC236}">
                  <a16:creationId xmlns:a16="http://schemas.microsoft.com/office/drawing/2014/main" id="{6FB97479-1FB2-2972-5784-EBF0306F566F}"/>
                </a:ext>
              </a:extLst>
            </p:cNvPr>
            <p:cNvSpPr/>
            <p:nvPr/>
          </p:nvSpPr>
          <p:spPr>
            <a:xfrm>
              <a:off x="20908658" y="7126802"/>
              <a:ext cx="2698821" cy="2698821"/>
            </a:xfrm>
            <a:prstGeom prst="ellipse">
              <a:avLst/>
            </a:prstGeom>
            <a:solidFill>
              <a:schemeClr val="bg2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D6379693-8355-6B6E-32E3-192615B1AED8}"/>
                </a:ext>
              </a:extLst>
            </p:cNvPr>
            <p:cNvSpPr/>
            <p:nvPr/>
          </p:nvSpPr>
          <p:spPr>
            <a:xfrm>
              <a:off x="1076793" y="7126802"/>
              <a:ext cx="2698821" cy="2698821"/>
            </a:xfrm>
            <a:prstGeom prst="ellipse">
              <a:avLst/>
            </a:prstGeom>
            <a:solidFill>
              <a:schemeClr val="bg2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Oval 57">
              <a:extLst>
                <a:ext uri="{FF2B5EF4-FFF2-40B4-BE49-F238E27FC236}">
                  <a16:creationId xmlns:a16="http://schemas.microsoft.com/office/drawing/2014/main" id="{0F152042-9155-B405-F96A-FA243AE5D985}"/>
                </a:ext>
              </a:extLst>
            </p:cNvPr>
            <p:cNvSpPr/>
            <p:nvPr/>
          </p:nvSpPr>
          <p:spPr>
            <a:xfrm>
              <a:off x="15869247" y="7126802"/>
              <a:ext cx="2698821" cy="2698821"/>
            </a:xfrm>
            <a:prstGeom prst="ellipse">
              <a:avLst/>
            </a:prstGeom>
            <a:solidFill>
              <a:schemeClr val="bg2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Oval 58">
              <a:extLst>
                <a:ext uri="{FF2B5EF4-FFF2-40B4-BE49-F238E27FC236}">
                  <a16:creationId xmlns:a16="http://schemas.microsoft.com/office/drawing/2014/main" id="{B6969B91-9A61-3674-35E1-35B06AD8CC57}"/>
                </a:ext>
              </a:extLst>
            </p:cNvPr>
            <p:cNvSpPr/>
            <p:nvPr/>
          </p:nvSpPr>
          <p:spPr>
            <a:xfrm>
              <a:off x="10839414" y="7126802"/>
              <a:ext cx="2698821" cy="2698821"/>
            </a:xfrm>
            <a:prstGeom prst="ellipse">
              <a:avLst/>
            </a:prstGeom>
            <a:solidFill>
              <a:schemeClr val="bg2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Oval 59">
              <a:extLst>
                <a:ext uri="{FF2B5EF4-FFF2-40B4-BE49-F238E27FC236}">
                  <a16:creationId xmlns:a16="http://schemas.microsoft.com/office/drawing/2014/main" id="{59AD7EAE-09E1-6CC2-4543-415C6259DE5A}"/>
                </a:ext>
              </a:extLst>
            </p:cNvPr>
            <p:cNvSpPr/>
            <p:nvPr/>
          </p:nvSpPr>
          <p:spPr>
            <a:xfrm>
              <a:off x="5926198" y="7126802"/>
              <a:ext cx="2698821" cy="2698821"/>
            </a:xfrm>
            <a:prstGeom prst="ellipse">
              <a:avLst/>
            </a:prstGeom>
            <a:solidFill>
              <a:schemeClr val="bg2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61" name="Group 60">
              <a:extLst>
                <a:ext uri="{FF2B5EF4-FFF2-40B4-BE49-F238E27FC236}">
                  <a16:creationId xmlns:a16="http://schemas.microsoft.com/office/drawing/2014/main" id="{0D948367-11E7-0F8F-893E-A131EA7C5EE9}"/>
                </a:ext>
              </a:extLst>
            </p:cNvPr>
            <p:cNvGrpSpPr/>
            <p:nvPr/>
          </p:nvGrpSpPr>
          <p:grpSpPr>
            <a:xfrm>
              <a:off x="1140543" y="8644094"/>
              <a:ext cx="22406627" cy="923289"/>
              <a:chOff x="1140543" y="8644094"/>
              <a:chExt cx="22406627" cy="923289"/>
            </a:xfrm>
            <a:noFill/>
          </p:grpSpPr>
          <p:sp>
            <p:nvSpPr>
              <p:cNvPr id="62" name="Google Shape;86;p1">
                <a:extLst>
                  <a:ext uri="{FF2B5EF4-FFF2-40B4-BE49-F238E27FC236}">
                    <a16:creationId xmlns:a16="http://schemas.microsoft.com/office/drawing/2014/main" id="{25C506C2-E2B9-219C-9F5A-17C1FF62DA29}"/>
                  </a:ext>
                </a:extLst>
              </p:cNvPr>
              <p:cNvSpPr txBox="1"/>
              <p:nvPr/>
            </p:nvSpPr>
            <p:spPr>
              <a:xfrm>
                <a:off x="1140543" y="8794868"/>
                <a:ext cx="2610453" cy="400069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000" dirty="0">
                    <a:solidFill>
                      <a:schemeClr val="accent1"/>
                    </a:solidFill>
                    <a:latin typeface="Avenir"/>
                    <a:ea typeface="Avenir"/>
                    <a:cs typeface="Avenir"/>
                    <a:sym typeface="Avenir"/>
                  </a:rPr>
                  <a:t>Researcher</a:t>
                </a:r>
                <a:endParaRPr sz="2000" dirty="0">
                  <a:solidFill>
                    <a:schemeClr val="accent1"/>
                  </a:solidFill>
                </a:endParaRPr>
              </a:p>
            </p:txBody>
          </p:sp>
          <p:sp>
            <p:nvSpPr>
              <p:cNvPr id="63" name="Google Shape;87;p1">
                <a:extLst>
                  <a:ext uri="{FF2B5EF4-FFF2-40B4-BE49-F238E27FC236}">
                    <a16:creationId xmlns:a16="http://schemas.microsoft.com/office/drawing/2014/main" id="{533F83EB-52EE-DA88-4A4A-A127376B4346}"/>
                  </a:ext>
                </a:extLst>
              </p:cNvPr>
              <p:cNvSpPr txBox="1"/>
              <p:nvPr/>
            </p:nvSpPr>
            <p:spPr>
              <a:xfrm>
                <a:off x="10775603" y="8810257"/>
                <a:ext cx="2824341" cy="369291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1800" dirty="0">
                    <a:solidFill>
                      <a:schemeClr val="accent4">
                        <a:lumMod val="75000"/>
                      </a:schemeClr>
                    </a:solidFill>
                    <a:latin typeface="Avenir"/>
                    <a:ea typeface="Avenir"/>
                    <a:cs typeface="Avenir"/>
                    <a:sym typeface="Avenir"/>
                  </a:rPr>
                  <a:t>6 Suppliers</a:t>
                </a:r>
                <a:endParaRPr sz="1800" dirty="0">
                  <a:solidFill>
                    <a:schemeClr val="accent4">
                      <a:lumMod val="75000"/>
                    </a:schemeClr>
                  </a:solidFill>
                  <a:latin typeface="Avenir"/>
                  <a:ea typeface="Avenir"/>
                  <a:cs typeface="Avenir"/>
                  <a:sym typeface="Avenir"/>
                </a:endParaRPr>
              </a:p>
            </p:txBody>
          </p:sp>
          <p:sp>
            <p:nvSpPr>
              <p:cNvPr id="64" name="Google Shape;88;p1">
                <a:extLst>
                  <a:ext uri="{FF2B5EF4-FFF2-40B4-BE49-F238E27FC236}">
                    <a16:creationId xmlns:a16="http://schemas.microsoft.com/office/drawing/2014/main" id="{C6577DF1-E1B5-03BC-1C78-FEF3FB74BD35}"/>
                  </a:ext>
                </a:extLst>
              </p:cNvPr>
              <p:cNvSpPr txBox="1"/>
              <p:nvPr/>
            </p:nvSpPr>
            <p:spPr>
              <a:xfrm>
                <a:off x="15984725" y="8671757"/>
                <a:ext cx="2537040" cy="646290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1800" dirty="0">
                    <a:solidFill>
                      <a:schemeClr val="accent3"/>
                    </a:solidFill>
                    <a:latin typeface="Avenir"/>
                    <a:ea typeface="Avenir"/>
                    <a:cs typeface="Avenir"/>
                    <a:sym typeface="Avenir"/>
                  </a:rPr>
                  <a:t>2 SOWs</a:t>
                </a:r>
              </a:p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chemeClr val="bg2"/>
                  </a:solidFill>
                  <a:latin typeface="Avenir"/>
                  <a:ea typeface="Avenir"/>
                  <a:cs typeface="Avenir"/>
                  <a:sym typeface="Avenir"/>
                </a:endParaRPr>
              </a:p>
            </p:txBody>
          </p:sp>
          <p:sp>
            <p:nvSpPr>
              <p:cNvPr id="65" name="Google Shape;89;p1">
                <a:extLst>
                  <a:ext uri="{FF2B5EF4-FFF2-40B4-BE49-F238E27FC236}">
                    <a16:creationId xmlns:a16="http://schemas.microsoft.com/office/drawing/2014/main" id="{BC325E0C-1C0B-E5B0-B8F3-628297D6D638}"/>
                  </a:ext>
                </a:extLst>
              </p:cNvPr>
              <p:cNvSpPr txBox="1"/>
              <p:nvPr/>
            </p:nvSpPr>
            <p:spPr>
              <a:xfrm>
                <a:off x="6007619" y="8671757"/>
                <a:ext cx="2529965" cy="438740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1800" dirty="0" err="1">
                    <a:solidFill>
                      <a:schemeClr val="accent4"/>
                    </a:solidFill>
                    <a:latin typeface="Avenir"/>
                    <a:ea typeface="Avenir"/>
                    <a:cs typeface="Avenir"/>
                    <a:sym typeface="Avenir"/>
                  </a:rPr>
                  <a:t>Scientist.com</a:t>
                </a:r>
                <a:endParaRPr lang="en-US" sz="1800" dirty="0">
                  <a:solidFill>
                    <a:schemeClr val="accent4"/>
                  </a:solidFill>
                  <a:latin typeface="Avenir"/>
                  <a:ea typeface="Avenir"/>
                  <a:cs typeface="Avenir"/>
                  <a:sym typeface="Avenir"/>
                </a:endParaRPr>
              </a:p>
            </p:txBody>
          </p:sp>
          <p:sp>
            <p:nvSpPr>
              <p:cNvPr id="66" name="Google Shape;95;p1">
                <a:extLst>
                  <a:ext uri="{FF2B5EF4-FFF2-40B4-BE49-F238E27FC236}">
                    <a16:creationId xmlns:a16="http://schemas.microsoft.com/office/drawing/2014/main" id="{33A96C9E-23BD-50F0-6728-D203E49F9EF4}"/>
                  </a:ext>
                </a:extLst>
              </p:cNvPr>
              <p:cNvSpPr txBox="1"/>
              <p:nvPr/>
            </p:nvSpPr>
            <p:spPr>
              <a:xfrm>
                <a:off x="21010130" y="8644094"/>
                <a:ext cx="2537040" cy="923289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1800" dirty="0">
                    <a:solidFill>
                      <a:schemeClr val="accent2"/>
                    </a:solidFill>
                    <a:latin typeface="Avenir"/>
                    <a:ea typeface="Avenir"/>
                    <a:cs typeface="Avenir"/>
                    <a:sym typeface="Avenir"/>
                  </a:rPr>
                  <a:t>1 PO,</a:t>
                </a:r>
              </a:p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1800" b="1" dirty="0">
                    <a:solidFill>
                      <a:schemeClr val="accent2"/>
                    </a:solidFill>
                    <a:latin typeface="Avenir"/>
                    <a:ea typeface="Avenir"/>
                    <a:cs typeface="Avenir"/>
                    <a:sym typeface="Avenir"/>
                  </a:rPr>
                  <a:t>1 Month Start</a:t>
                </a:r>
              </a:p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1800" b="1" dirty="0">
                    <a:solidFill>
                      <a:schemeClr val="accent2"/>
                    </a:solidFill>
                    <a:latin typeface="Avenir"/>
                    <a:ea typeface="Avenir"/>
                    <a:cs typeface="Avenir"/>
                    <a:sym typeface="Avenir"/>
                  </a:rPr>
                  <a:t>to Finish</a:t>
                </a:r>
                <a:endParaRPr sz="1800" b="1" dirty="0">
                  <a:solidFill>
                    <a:schemeClr val="accent2"/>
                  </a:solidFill>
                  <a:latin typeface="Avenir"/>
                  <a:ea typeface="Avenir"/>
                  <a:cs typeface="Avenir"/>
                  <a:sym typeface="Avenir"/>
                </a:endParaRPr>
              </a:p>
            </p:txBody>
          </p:sp>
        </p:grpSp>
        <p:grpSp>
          <p:nvGrpSpPr>
            <p:cNvPr id="67" name="Group 66">
              <a:extLst>
                <a:ext uri="{FF2B5EF4-FFF2-40B4-BE49-F238E27FC236}">
                  <a16:creationId xmlns:a16="http://schemas.microsoft.com/office/drawing/2014/main" id="{724B8553-04B8-6A3F-D037-8E1CB10437F2}"/>
                </a:ext>
              </a:extLst>
            </p:cNvPr>
            <p:cNvGrpSpPr/>
            <p:nvPr/>
          </p:nvGrpSpPr>
          <p:grpSpPr>
            <a:xfrm>
              <a:off x="2105858" y="7551110"/>
              <a:ext cx="20525515" cy="886675"/>
              <a:chOff x="2105858" y="7551110"/>
              <a:chExt cx="20525515" cy="886675"/>
            </a:xfrm>
            <a:gradFill>
              <a:gsLst>
                <a:gs pos="18000">
                  <a:schemeClr val="accent4"/>
                </a:gs>
                <a:gs pos="0">
                  <a:schemeClr val="accent1"/>
                </a:gs>
                <a:gs pos="100000">
                  <a:schemeClr val="accent2"/>
                </a:gs>
                <a:gs pos="68000">
                  <a:schemeClr val="accent3"/>
                </a:gs>
              </a:gsLst>
              <a:lin ang="0" scaled="0"/>
            </a:gradFill>
          </p:grpSpPr>
          <p:sp>
            <p:nvSpPr>
              <p:cNvPr id="68" name="Google Shape;83;p1">
                <a:extLst>
                  <a:ext uri="{FF2B5EF4-FFF2-40B4-BE49-F238E27FC236}">
                    <a16:creationId xmlns:a16="http://schemas.microsoft.com/office/drawing/2014/main" id="{CEE2B72D-C184-44FA-4604-DBB600F65C4C}"/>
                  </a:ext>
                </a:extLst>
              </p:cNvPr>
              <p:cNvSpPr/>
              <p:nvPr/>
            </p:nvSpPr>
            <p:spPr>
              <a:xfrm>
                <a:off x="2105858" y="7551110"/>
                <a:ext cx="708422" cy="833638"/>
              </a:xfrm>
              <a:custGeom>
                <a:avLst/>
                <a:gdLst/>
                <a:ahLst/>
                <a:cxnLst/>
                <a:rect l="l" t="t" r="r" b="b"/>
                <a:pathLst>
                  <a:path w="16691" h="21600" extrusionOk="0">
                    <a:moveTo>
                      <a:pt x="1016" y="20520"/>
                    </a:moveTo>
                    <a:cubicBezTo>
                      <a:pt x="1258" y="18675"/>
                      <a:pt x="2752" y="17923"/>
                      <a:pt x="4191" y="17361"/>
                    </a:cubicBezTo>
                    <a:cubicBezTo>
                      <a:pt x="5156" y="17087"/>
                      <a:pt x="6884" y="15971"/>
                      <a:pt x="6884" y="13567"/>
                    </a:cubicBezTo>
                    <a:cubicBezTo>
                      <a:pt x="6884" y="11510"/>
                      <a:pt x="6113" y="10507"/>
                      <a:pt x="5698" y="9969"/>
                    </a:cubicBezTo>
                    <a:cubicBezTo>
                      <a:pt x="5646" y="9902"/>
                      <a:pt x="5599" y="9842"/>
                      <a:pt x="5562" y="9786"/>
                    </a:cubicBezTo>
                    <a:lnTo>
                      <a:pt x="5526" y="9735"/>
                    </a:lnTo>
                    <a:cubicBezTo>
                      <a:pt x="5491" y="9662"/>
                      <a:pt x="5297" y="9177"/>
                      <a:pt x="5553" y="8011"/>
                    </a:cubicBezTo>
                    <a:cubicBezTo>
                      <a:pt x="5604" y="7777"/>
                      <a:pt x="5583" y="7531"/>
                      <a:pt x="5493" y="7312"/>
                    </a:cubicBezTo>
                    <a:cubicBezTo>
                      <a:pt x="5249" y="6721"/>
                      <a:pt x="4603" y="5151"/>
                      <a:pt x="5035" y="3988"/>
                    </a:cubicBezTo>
                    <a:cubicBezTo>
                      <a:pt x="5619" y="2411"/>
                      <a:pt x="6140" y="2099"/>
                      <a:pt x="7085" y="1642"/>
                    </a:cubicBezTo>
                    <a:cubicBezTo>
                      <a:pt x="7132" y="1619"/>
                      <a:pt x="7177" y="1592"/>
                      <a:pt x="7220" y="1562"/>
                    </a:cubicBezTo>
                    <a:cubicBezTo>
                      <a:pt x="7458" y="1393"/>
                      <a:pt x="8233" y="1080"/>
                      <a:pt x="9029" y="1080"/>
                    </a:cubicBezTo>
                    <a:cubicBezTo>
                      <a:pt x="9467" y="1080"/>
                      <a:pt x="9840" y="1172"/>
                      <a:pt x="10137" y="1353"/>
                    </a:cubicBezTo>
                    <a:cubicBezTo>
                      <a:pt x="10491" y="1569"/>
                      <a:pt x="10825" y="1968"/>
                      <a:pt x="11308" y="3213"/>
                    </a:cubicBezTo>
                    <a:cubicBezTo>
                      <a:pt x="11991" y="4974"/>
                      <a:pt x="11820" y="6477"/>
                      <a:pt x="11347" y="7186"/>
                    </a:cubicBezTo>
                    <a:cubicBezTo>
                      <a:pt x="11175" y="7442"/>
                      <a:pt x="11116" y="7769"/>
                      <a:pt x="11184" y="8078"/>
                    </a:cubicBezTo>
                    <a:cubicBezTo>
                      <a:pt x="11422" y="9164"/>
                      <a:pt x="11247" y="9602"/>
                      <a:pt x="11210" y="9679"/>
                    </a:cubicBezTo>
                    <a:cubicBezTo>
                      <a:pt x="11181" y="9712"/>
                      <a:pt x="11153" y="9748"/>
                      <a:pt x="11129" y="9786"/>
                    </a:cubicBezTo>
                    <a:cubicBezTo>
                      <a:pt x="11091" y="9842"/>
                      <a:pt x="11044" y="9902"/>
                      <a:pt x="10992" y="9969"/>
                    </a:cubicBezTo>
                    <a:cubicBezTo>
                      <a:pt x="10578" y="10507"/>
                      <a:pt x="9806" y="11510"/>
                      <a:pt x="9806" y="13567"/>
                    </a:cubicBezTo>
                    <a:cubicBezTo>
                      <a:pt x="9806" y="15972"/>
                      <a:pt x="11535" y="17087"/>
                      <a:pt x="12500" y="17361"/>
                    </a:cubicBezTo>
                    <a:cubicBezTo>
                      <a:pt x="13925" y="17916"/>
                      <a:pt x="15432" y="18665"/>
                      <a:pt x="15675" y="20520"/>
                    </a:cubicBezTo>
                    <a:lnTo>
                      <a:pt x="1016" y="20520"/>
                    </a:lnTo>
                    <a:close/>
                    <a:moveTo>
                      <a:pt x="12782" y="16326"/>
                    </a:moveTo>
                    <a:cubicBezTo>
                      <a:pt x="12782" y="16326"/>
                      <a:pt x="10788" y="15813"/>
                      <a:pt x="10788" y="13567"/>
                    </a:cubicBezTo>
                    <a:cubicBezTo>
                      <a:pt x="10788" y="11595"/>
                      <a:pt x="11607" y="10900"/>
                      <a:pt x="11923" y="10420"/>
                    </a:cubicBezTo>
                    <a:cubicBezTo>
                      <a:pt x="11923" y="10420"/>
                      <a:pt x="12573" y="9806"/>
                      <a:pt x="12138" y="7825"/>
                    </a:cubicBezTo>
                    <a:cubicBezTo>
                      <a:pt x="12863" y="6740"/>
                      <a:pt x="12999" y="4821"/>
                      <a:pt x="12211" y="2789"/>
                    </a:cubicBezTo>
                    <a:cubicBezTo>
                      <a:pt x="11716" y="1514"/>
                      <a:pt x="11279" y="815"/>
                      <a:pt x="10613" y="409"/>
                    </a:cubicBezTo>
                    <a:cubicBezTo>
                      <a:pt x="10124" y="111"/>
                      <a:pt x="9569" y="0"/>
                      <a:pt x="9029" y="0"/>
                    </a:cubicBezTo>
                    <a:cubicBezTo>
                      <a:pt x="8023" y="0"/>
                      <a:pt x="7070" y="384"/>
                      <a:pt x="6690" y="653"/>
                    </a:cubicBezTo>
                    <a:cubicBezTo>
                      <a:pt x="5576" y="1192"/>
                      <a:pt x="4828" y="1688"/>
                      <a:pt x="4126" y="3579"/>
                    </a:cubicBezTo>
                    <a:cubicBezTo>
                      <a:pt x="3556" y="5114"/>
                      <a:pt x="4241" y="6891"/>
                      <a:pt x="4598" y="7757"/>
                    </a:cubicBezTo>
                    <a:cubicBezTo>
                      <a:pt x="4163" y="9739"/>
                      <a:pt x="4767" y="10420"/>
                      <a:pt x="4767" y="10420"/>
                    </a:cubicBezTo>
                    <a:cubicBezTo>
                      <a:pt x="5083" y="10900"/>
                      <a:pt x="5903" y="11595"/>
                      <a:pt x="5903" y="13567"/>
                    </a:cubicBezTo>
                    <a:cubicBezTo>
                      <a:pt x="5903" y="15813"/>
                      <a:pt x="3909" y="16326"/>
                      <a:pt x="3909" y="16326"/>
                    </a:cubicBezTo>
                    <a:cubicBezTo>
                      <a:pt x="2642" y="16817"/>
                      <a:pt x="0" y="17821"/>
                      <a:pt x="0" y="21060"/>
                    </a:cubicBezTo>
                    <a:cubicBezTo>
                      <a:pt x="0" y="21060"/>
                      <a:pt x="0" y="21600"/>
                      <a:pt x="491" y="21600"/>
                    </a:cubicBezTo>
                    <a:lnTo>
                      <a:pt x="16200" y="21600"/>
                    </a:lnTo>
                    <a:cubicBezTo>
                      <a:pt x="16691" y="21600"/>
                      <a:pt x="16691" y="21060"/>
                      <a:pt x="16691" y="21060"/>
                    </a:cubicBezTo>
                    <a:cubicBezTo>
                      <a:pt x="16691" y="17821"/>
                      <a:pt x="14048" y="16817"/>
                      <a:pt x="12782" y="16326"/>
                    </a:cubicBezTo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38075" tIns="38075" rIns="38075" bIns="3807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999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9" name="Google Shape;84;p1">
                <a:extLst>
                  <a:ext uri="{FF2B5EF4-FFF2-40B4-BE49-F238E27FC236}">
                    <a16:creationId xmlns:a16="http://schemas.microsoft.com/office/drawing/2014/main" id="{902A8A26-1C31-45D2-6FAC-16709B4148E9}"/>
                  </a:ext>
                </a:extLst>
              </p:cNvPr>
              <p:cNvSpPr/>
              <p:nvPr/>
            </p:nvSpPr>
            <p:spPr>
              <a:xfrm>
                <a:off x="6740180" y="7552180"/>
                <a:ext cx="1048454" cy="857921"/>
              </a:xfrm>
              <a:custGeom>
                <a:avLst/>
                <a:gdLst/>
                <a:ahLst/>
                <a:cxnLst/>
                <a:rect l="l" t="t" r="r" b="b"/>
                <a:pathLst>
                  <a:path w="21600" h="21600" extrusionOk="0">
                    <a:moveTo>
                      <a:pt x="4457" y="20400"/>
                    </a:moveTo>
                    <a:cubicBezTo>
                      <a:pt x="4686" y="18711"/>
                      <a:pt x="5897" y="18036"/>
                      <a:pt x="7134" y="17493"/>
                    </a:cubicBezTo>
                    <a:lnTo>
                      <a:pt x="7173" y="17477"/>
                    </a:lnTo>
                    <a:cubicBezTo>
                      <a:pt x="8055" y="17190"/>
                      <a:pt x="9626" y="16039"/>
                      <a:pt x="9626" y="13569"/>
                    </a:cubicBezTo>
                    <a:cubicBezTo>
                      <a:pt x="9626" y="11474"/>
                      <a:pt x="8932" y="10452"/>
                      <a:pt x="8558" y="9902"/>
                    </a:cubicBezTo>
                    <a:cubicBezTo>
                      <a:pt x="8484" y="9791"/>
                      <a:pt x="8394" y="9649"/>
                      <a:pt x="8414" y="9680"/>
                    </a:cubicBezTo>
                    <a:cubicBezTo>
                      <a:pt x="8384" y="9599"/>
                      <a:pt x="8237" y="9129"/>
                      <a:pt x="8449" y="8035"/>
                    </a:cubicBezTo>
                    <a:cubicBezTo>
                      <a:pt x="8549" y="7522"/>
                      <a:pt x="8380" y="7241"/>
                      <a:pt x="8380" y="7241"/>
                    </a:cubicBezTo>
                    <a:cubicBezTo>
                      <a:pt x="8112" y="6505"/>
                      <a:pt x="7614" y="5133"/>
                      <a:pt x="7988" y="4025"/>
                    </a:cubicBezTo>
                    <a:cubicBezTo>
                      <a:pt x="8490" y="2492"/>
                      <a:pt x="8935" y="2190"/>
                      <a:pt x="9741" y="1747"/>
                    </a:cubicBezTo>
                    <a:cubicBezTo>
                      <a:pt x="9788" y="1721"/>
                      <a:pt x="9834" y="1691"/>
                      <a:pt x="9877" y="1657"/>
                    </a:cubicBezTo>
                    <a:cubicBezTo>
                      <a:pt x="10029" y="1535"/>
                      <a:pt x="10674" y="1200"/>
                      <a:pt x="11403" y="1200"/>
                    </a:cubicBezTo>
                    <a:cubicBezTo>
                      <a:pt x="11768" y="1200"/>
                      <a:pt x="12075" y="1285"/>
                      <a:pt x="12318" y="1454"/>
                    </a:cubicBezTo>
                    <a:cubicBezTo>
                      <a:pt x="12610" y="1655"/>
                      <a:pt x="12890" y="2039"/>
                      <a:pt x="13313" y="3271"/>
                    </a:cubicBezTo>
                    <a:cubicBezTo>
                      <a:pt x="14101" y="5469"/>
                      <a:pt x="13602" y="6698"/>
                      <a:pt x="13350" y="7124"/>
                    </a:cubicBezTo>
                    <a:cubicBezTo>
                      <a:pt x="13183" y="7407"/>
                      <a:pt x="13126" y="7764"/>
                      <a:pt x="13191" y="8102"/>
                    </a:cubicBezTo>
                    <a:cubicBezTo>
                      <a:pt x="13386" y="9109"/>
                      <a:pt x="13260" y="9534"/>
                      <a:pt x="13227" y="9619"/>
                    </a:cubicBezTo>
                    <a:cubicBezTo>
                      <a:pt x="13219" y="9631"/>
                      <a:pt x="13101" y="9814"/>
                      <a:pt x="13041" y="9902"/>
                    </a:cubicBezTo>
                    <a:cubicBezTo>
                      <a:pt x="12668" y="10452"/>
                      <a:pt x="11973" y="11474"/>
                      <a:pt x="11973" y="13569"/>
                    </a:cubicBezTo>
                    <a:cubicBezTo>
                      <a:pt x="11973" y="16039"/>
                      <a:pt x="13545" y="17190"/>
                      <a:pt x="14427" y="17477"/>
                    </a:cubicBezTo>
                    <a:lnTo>
                      <a:pt x="14466" y="17493"/>
                    </a:lnTo>
                    <a:cubicBezTo>
                      <a:pt x="15703" y="18036"/>
                      <a:pt x="16914" y="18711"/>
                      <a:pt x="17143" y="20400"/>
                    </a:cubicBezTo>
                    <a:cubicBezTo>
                      <a:pt x="17143" y="20400"/>
                      <a:pt x="4457" y="20400"/>
                      <a:pt x="4457" y="20400"/>
                    </a:cubicBezTo>
                    <a:close/>
                    <a:moveTo>
                      <a:pt x="14715" y="16328"/>
                    </a:moveTo>
                    <a:cubicBezTo>
                      <a:pt x="14715" y="16328"/>
                      <a:pt x="12955" y="15815"/>
                      <a:pt x="12955" y="13569"/>
                    </a:cubicBezTo>
                    <a:cubicBezTo>
                      <a:pt x="12955" y="11596"/>
                      <a:pt x="13678" y="10901"/>
                      <a:pt x="13957" y="10421"/>
                    </a:cubicBezTo>
                    <a:cubicBezTo>
                      <a:pt x="13957" y="10421"/>
                      <a:pt x="14531" y="9807"/>
                      <a:pt x="14146" y="7826"/>
                    </a:cubicBezTo>
                    <a:cubicBezTo>
                      <a:pt x="14787" y="6740"/>
                      <a:pt x="14995" y="4972"/>
                      <a:pt x="14211" y="2789"/>
                    </a:cubicBezTo>
                    <a:cubicBezTo>
                      <a:pt x="13774" y="1514"/>
                      <a:pt x="13389" y="815"/>
                      <a:pt x="12801" y="409"/>
                    </a:cubicBezTo>
                    <a:cubicBezTo>
                      <a:pt x="12370" y="110"/>
                      <a:pt x="11880" y="0"/>
                      <a:pt x="11403" y="0"/>
                    </a:cubicBezTo>
                    <a:cubicBezTo>
                      <a:pt x="10516" y="0"/>
                      <a:pt x="9675" y="384"/>
                      <a:pt x="9339" y="653"/>
                    </a:cubicBezTo>
                    <a:cubicBezTo>
                      <a:pt x="8357" y="1192"/>
                      <a:pt x="7697" y="1688"/>
                      <a:pt x="7077" y="3579"/>
                    </a:cubicBezTo>
                    <a:cubicBezTo>
                      <a:pt x="6540" y="5168"/>
                      <a:pt x="7179" y="6892"/>
                      <a:pt x="7494" y="7758"/>
                    </a:cubicBezTo>
                    <a:cubicBezTo>
                      <a:pt x="7110" y="9740"/>
                      <a:pt x="7642" y="10421"/>
                      <a:pt x="7642" y="10421"/>
                    </a:cubicBezTo>
                    <a:cubicBezTo>
                      <a:pt x="7922" y="10901"/>
                      <a:pt x="8644" y="11596"/>
                      <a:pt x="8644" y="13569"/>
                    </a:cubicBezTo>
                    <a:cubicBezTo>
                      <a:pt x="8644" y="15815"/>
                      <a:pt x="6885" y="16328"/>
                      <a:pt x="6885" y="16328"/>
                    </a:cubicBezTo>
                    <a:cubicBezTo>
                      <a:pt x="5768" y="16819"/>
                      <a:pt x="3436" y="17760"/>
                      <a:pt x="3436" y="21000"/>
                    </a:cubicBezTo>
                    <a:cubicBezTo>
                      <a:pt x="3436" y="21000"/>
                      <a:pt x="3436" y="21600"/>
                      <a:pt x="3927" y="21600"/>
                    </a:cubicBezTo>
                    <a:lnTo>
                      <a:pt x="17673" y="21600"/>
                    </a:lnTo>
                    <a:cubicBezTo>
                      <a:pt x="18164" y="21600"/>
                      <a:pt x="18164" y="21000"/>
                      <a:pt x="18164" y="21000"/>
                    </a:cubicBezTo>
                    <a:cubicBezTo>
                      <a:pt x="18164" y="17760"/>
                      <a:pt x="15832" y="16819"/>
                      <a:pt x="14715" y="16328"/>
                    </a:cubicBezTo>
                    <a:moveTo>
                      <a:pt x="19516" y="15006"/>
                    </a:moveTo>
                    <a:cubicBezTo>
                      <a:pt x="19516" y="15006"/>
                      <a:pt x="18416" y="14701"/>
                      <a:pt x="18416" y="12954"/>
                    </a:cubicBezTo>
                    <a:cubicBezTo>
                      <a:pt x="18416" y="11419"/>
                      <a:pt x="18794" y="10879"/>
                      <a:pt x="19017" y="10506"/>
                    </a:cubicBezTo>
                    <a:cubicBezTo>
                      <a:pt x="19017" y="10506"/>
                      <a:pt x="19443" y="9975"/>
                      <a:pt x="19136" y="8435"/>
                    </a:cubicBezTo>
                    <a:cubicBezTo>
                      <a:pt x="19388" y="7760"/>
                      <a:pt x="19900" y="6419"/>
                      <a:pt x="19470" y="5184"/>
                    </a:cubicBezTo>
                    <a:cubicBezTo>
                      <a:pt x="18974" y="3714"/>
                      <a:pt x="18645" y="3327"/>
                      <a:pt x="17860" y="2908"/>
                    </a:cubicBezTo>
                    <a:cubicBezTo>
                      <a:pt x="17591" y="2699"/>
                      <a:pt x="16918" y="2400"/>
                      <a:pt x="16208" y="2400"/>
                    </a:cubicBezTo>
                    <a:cubicBezTo>
                      <a:pt x="15873" y="2400"/>
                      <a:pt x="15531" y="2473"/>
                      <a:pt x="15218" y="2647"/>
                    </a:cubicBezTo>
                    <a:cubicBezTo>
                      <a:pt x="15343" y="3035"/>
                      <a:pt x="15449" y="3420"/>
                      <a:pt x="15525" y="3799"/>
                    </a:cubicBezTo>
                    <a:cubicBezTo>
                      <a:pt x="15537" y="3790"/>
                      <a:pt x="15550" y="3779"/>
                      <a:pt x="15563" y="3770"/>
                    </a:cubicBezTo>
                    <a:cubicBezTo>
                      <a:pt x="15730" y="3657"/>
                      <a:pt x="15948" y="3600"/>
                      <a:pt x="16208" y="3600"/>
                    </a:cubicBezTo>
                    <a:cubicBezTo>
                      <a:pt x="16716" y="3600"/>
                      <a:pt x="17211" y="3825"/>
                      <a:pt x="17332" y="3919"/>
                    </a:cubicBezTo>
                    <a:cubicBezTo>
                      <a:pt x="17375" y="3953"/>
                      <a:pt x="17421" y="3983"/>
                      <a:pt x="17467" y="4008"/>
                    </a:cubicBezTo>
                    <a:cubicBezTo>
                      <a:pt x="17950" y="4265"/>
                      <a:pt x="18131" y="4362"/>
                      <a:pt x="18562" y="5641"/>
                    </a:cubicBezTo>
                    <a:cubicBezTo>
                      <a:pt x="18822" y="6387"/>
                      <a:pt x="18452" y="7378"/>
                      <a:pt x="18253" y="7911"/>
                    </a:cubicBezTo>
                    <a:cubicBezTo>
                      <a:pt x="18161" y="8156"/>
                      <a:pt x="18130" y="8457"/>
                      <a:pt x="18182" y="8718"/>
                    </a:cubicBezTo>
                    <a:cubicBezTo>
                      <a:pt x="18316" y="9392"/>
                      <a:pt x="18254" y="9706"/>
                      <a:pt x="18232" y="9784"/>
                    </a:cubicBezTo>
                    <a:cubicBezTo>
                      <a:pt x="18230" y="9788"/>
                      <a:pt x="18227" y="9793"/>
                      <a:pt x="18224" y="9798"/>
                    </a:cubicBezTo>
                    <a:lnTo>
                      <a:pt x="18191" y="9853"/>
                    </a:lnTo>
                    <a:cubicBezTo>
                      <a:pt x="17926" y="10290"/>
                      <a:pt x="17434" y="11106"/>
                      <a:pt x="17434" y="12954"/>
                    </a:cubicBezTo>
                    <a:cubicBezTo>
                      <a:pt x="17434" y="15019"/>
                      <a:pt x="18570" y="15933"/>
                      <a:pt x="19229" y="16155"/>
                    </a:cubicBezTo>
                    <a:cubicBezTo>
                      <a:pt x="19856" y="16429"/>
                      <a:pt x="20435" y="16859"/>
                      <a:pt x="20582" y="17999"/>
                    </a:cubicBezTo>
                    <a:lnTo>
                      <a:pt x="18459" y="18000"/>
                    </a:lnTo>
                    <a:cubicBezTo>
                      <a:pt x="18647" y="18353"/>
                      <a:pt x="18802" y="18755"/>
                      <a:pt x="18920" y="19200"/>
                    </a:cubicBezTo>
                    <a:lnTo>
                      <a:pt x="21109" y="19199"/>
                    </a:lnTo>
                    <a:cubicBezTo>
                      <a:pt x="21600" y="19199"/>
                      <a:pt x="21600" y="18599"/>
                      <a:pt x="21600" y="18599"/>
                    </a:cubicBezTo>
                    <a:cubicBezTo>
                      <a:pt x="21600" y="16199"/>
                      <a:pt x="20410" y="15388"/>
                      <a:pt x="19516" y="15006"/>
                    </a:cubicBezTo>
                    <a:moveTo>
                      <a:pt x="2371" y="16155"/>
                    </a:moveTo>
                    <a:cubicBezTo>
                      <a:pt x="3030" y="15933"/>
                      <a:pt x="4166" y="15019"/>
                      <a:pt x="4166" y="12954"/>
                    </a:cubicBezTo>
                    <a:cubicBezTo>
                      <a:pt x="4166" y="11106"/>
                      <a:pt x="3673" y="10290"/>
                      <a:pt x="3409" y="9853"/>
                    </a:cubicBezTo>
                    <a:lnTo>
                      <a:pt x="3376" y="9798"/>
                    </a:lnTo>
                    <a:cubicBezTo>
                      <a:pt x="3373" y="9793"/>
                      <a:pt x="3370" y="9788"/>
                      <a:pt x="3367" y="9784"/>
                    </a:cubicBezTo>
                    <a:cubicBezTo>
                      <a:pt x="3346" y="9706"/>
                      <a:pt x="3283" y="9392"/>
                      <a:pt x="3418" y="8718"/>
                    </a:cubicBezTo>
                    <a:cubicBezTo>
                      <a:pt x="3470" y="8457"/>
                      <a:pt x="3439" y="8156"/>
                      <a:pt x="3347" y="7911"/>
                    </a:cubicBezTo>
                    <a:cubicBezTo>
                      <a:pt x="3148" y="7378"/>
                      <a:pt x="2778" y="6387"/>
                      <a:pt x="3038" y="5641"/>
                    </a:cubicBezTo>
                    <a:cubicBezTo>
                      <a:pt x="3469" y="4362"/>
                      <a:pt x="3649" y="4265"/>
                      <a:pt x="4133" y="4008"/>
                    </a:cubicBezTo>
                    <a:cubicBezTo>
                      <a:pt x="4180" y="3983"/>
                      <a:pt x="4225" y="3953"/>
                      <a:pt x="4268" y="3919"/>
                    </a:cubicBezTo>
                    <a:cubicBezTo>
                      <a:pt x="4389" y="3825"/>
                      <a:pt x="4884" y="3600"/>
                      <a:pt x="5392" y="3600"/>
                    </a:cubicBezTo>
                    <a:cubicBezTo>
                      <a:pt x="5636" y="3600"/>
                      <a:pt x="5839" y="3655"/>
                      <a:pt x="6002" y="3755"/>
                    </a:cubicBezTo>
                    <a:cubicBezTo>
                      <a:pt x="6045" y="3548"/>
                      <a:pt x="6096" y="3341"/>
                      <a:pt x="6165" y="3134"/>
                    </a:cubicBezTo>
                    <a:cubicBezTo>
                      <a:pt x="6225" y="2950"/>
                      <a:pt x="6289" y="2793"/>
                      <a:pt x="6351" y="2630"/>
                    </a:cubicBezTo>
                    <a:cubicBezTo>
                      <a:pt x="6046" y="2468"/>
                      <a:pt x="5716" y="2400"/>
                      <a:pt x="5392" y="2400"/>
                    </a:cubicBezTo>
                    <a:cubicBezTo>
                      <a:pt x="4682" y="2400"/>
                      <a:pt x="4009" y="2699"/>
                      <a:pt x="3740" y="2908"/>
                    </a:cubicBezTo>
                    <a:cubicBezTo>
                      <a:pt x="2955" y="3327"/>
                      <a:pt x="2625" y="3714"/>
                      <a:pt x="2130" y="5184"/>
                    </a:cubicBezTo>
                    <a:cubicBezTo>
                      <a:pt x="1700" y="6419"/>
                      <a:pt x="2212" y="7760"/>
                      <a:pt x="2464" y="8435"/>
                    </a:cubicBezTo>
                    <a:cubicBezTo>
                      <a:pt x="2156" y="9975"/>
                      <a:pt x="2583" y="10506"/>
                      <a:pt x="2583" y="10506"/>
                    </a:cubicBezTo>
                    <a:cubicBezTo>
                      <a:pt x="2806" y="10879"/>
                      <a:pt x="3185" y="11419"/>
                      <a:pt x="3185" y="12954"/>
                    </a:cubicBezTo>
                    <a:cubicBezTo>
                      <a:pt x="3185" y="14701"/>
                      <a:pt x="2084" y="15006"/>
                      <a:pt x="2084" y="15006"/>
                    </a:cubicBezTo>
                    <a:cubicBezTo>
                      <a:pt x="1191" y="15388"/>
                      <a:pt x="0" y="16199"/>
                      <a:pt x="0" y="18599"/>
                    </a:cubicBezTo>
                    <a:cubicBezTo>
                      <a:pt x="0" y="18599"/>
                      <a:pt x="0" y="19199"/>
                      <a:pt x="491" y="19199"/>
                    </a:cubicBezTo>
                    <a:lnTo>
                      <a:pt x="2680" y="19200"/>
                    </a:lnTo>
                    <a:cubicBezTo>
                      <a:pt x="2798" y="18755"/>
                      <a:pt x="2952" y="18353"/>
                      <a:pt x="3141" y="18000"/>
                    </a:cubicBezTo>
                    <a:lnTo>
                      <a:pt x="1018" y="17999"/>
                    </a:lnTo>
                    <a:cubicBezTo>
                      <a:pt x="1165" y="16859"/>
                      <a:pt x="1744" y="16429"/>
                      <a:pt x="2371" y="16155"/>
                    </a:cubicBezTo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38075" tIns="38075" rIns="38075" bIns="3807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999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0" name="Google Shape;85;p1">
                <a:extLst>
                  <a:ext uri="{FF2B5EF4-FFF2-40B4-BE49-F238E27FC236}">
                    <a16:creationId xmlns:a16="http://schemas.microsoft.com/office/drawing/2014/main" id="{15E9D6E4-1269-B4DF-249E-4EF5E8BBBA34}"/>
                  </a:ext>
                </a:extLst>
              </p:cNvPr>
              <p:cNvSpPr/>
              <p:nvPr/>
            </p:nvSpPr>
            <p:spPr>
              <a:xfrm>
                <a:off x="21938675" y="7591154"/>
                <a:ext cx="692698" cy="846631"/>
              </a:xfrm>
              <a:custGeom>
                <a:avLst/>
                <a:gdLst/>
                <a:ahLst/>
                <a:cxnLst/>
                <a:rect l="l" t="t" r="r" b="b"/>
                <a:pathLst>
                  <a:path w="21600" h="21600" extrusionOk="0">
                    <a:moveTo>
                      <a:pt x="14400" y="13745"/>
                    </a:moveTo>
                    <a:lnTo>
                      <a:pt x="3600" y="13745"/>
                    </a:lnTo>
                    <a:cubicBezTo>
                      <a:pt x="3269" y="13745"/>
                      <a:pt x="3000" y="13966"/>
                      <a:pt x="3000" y="14236"/>
                    </a:cubicBezTo>
                    <a:cubicBezTo>
                      <a:pt x="3000" y="14508"/>
                      <a:pt x="3269" y="14727"/>
                      <a:pt x="3600" y="14727"/>
                    </a:cubicBezTo>
                    <a:lnTo>
                      <a:pt x="14400" y="14727"/>
                    </a:lnTo>
                    <a:cubicBezTo>
                      <a:pt x="14731" y="14727"/>
                      <a:pt x="15000" y="14508"/>
                      <a:pt x="15000" y="14236"/>
                    </a:cubicBezTo>
                    <a:cubicBezTo>
                      <a:pt x="15000" y="13966"/>
                      <a:pt x="14731" y="13745"/>
                      <a:pt x="14400" y="13745"/>
                    </a:cubicBezTo>
                    <a:moveTo>
                      <a:pt x="3000" y="11291"/>
                    </a:moveTo>
                    <a:cubicBezTo>
                      <a:pt x="3000" y="11562"/>
                      <a:pt x="3269" y="11782"/>
                      <a:pt x="3600" y="11782"/>
                    </a:cubicBezTo>
                    <a:lnTo>
                      <a:pt x="18000" y="11782"/>
                    </a:lnTo>
                    <a:cubicBezTo>
                      <a:pt x="18331" y="11782"/>
                      <a:pt x="18600" y="11562"/>
                      <a:pt x="18600" y="11291"/>
                    </a:cubicBezTo>
                    <a:cubicBezTo>
                      <a:pt x="18600" y="11020"/>
                      <a:pt x="18331" y="10800"/>
                      <a:pt x="18000" y="10800"/>
                    </a:cubicBezTo>
                    <a:lnTo>
                      <a:pt x="3600" y="10800"/>
                    </a:lnTo>
                    <a:cubicBezTo>
                      <a:pt x="3269" y="10800"/>
                      <a:pt x="3000" y="11020"/>
                      <a:pt x="3000" y="11291"/>
                    </a:cubicBezTo>
                    <a:moveTo>
                      <a:pt x="20400" y="20618"/>
                    </a:moveTo>
                    <a:lnTo>
                      <a:pt x="6600" y="20618"/>
                    </a:lnTo>
                    <a:lnTo>
                      <a:pt x="1200" y="16200"/>
                    </a:lnTo>
                    <a:lnTo>
                      <a:pt x="1200" y="2945"/>
                    </a:lnTo>
                    <a:lnTo>
                      <a:pt x="4200" y="2945"/>
                    </a:lnTo>
                    <a:lnTo>
                      <a:pt x="4200" y="4418"/>
                    </a:lnTo>
                    <a:cubicBezTo>
                      <a:pt x="4200" y="4690"/>
                      <a:pt x="4469" y="4909"/>
                      <a:pt x="4800" y="4909"/>
                    </a:cubicBezTo>
                    <a:cubicBezTo>
                      <a:pt x="5131" y="4909"/>
                      <a:pt x="5400" y="4690"/>
                      <a:pt x="5400" y="4418"/>
                    </a:cubicBezTo>
                    <a:lnTo>
                      <a:pt x="5400" y="2945"/>
                    </a:lnTo>
                    <a:lnTo>
                      <a:pt x="6600" y="2945"/>
                    </a:lnTo>
                    <a:lnTo>
                      <a:pt x="6600" y="4418"/>
                    </a:lnTo>
                    <a:cubicBezTo>
                      <a:pt x="6600" y="4690"/>
                      <a:pt x="6869" y="4909"/>
                      <a:pt x="7200" y="4909"/>
                    </a:cubicBezTo>
                    <a:cubicBezTo>
                      <a:pt x="7531" y="4909"/>
                      <a:pt x="7800" y="4690"/>
                      <a:pt x="7800" y="4418"/>
                    </a:cubicBezTo>
                    <a:lnTo>
                      <a:pt x="7800" y="2945"/>
                    </a:lnTo>
                    <a:lnTo>
                      <a:pt x="9000" y="2945"/>
                    </a:lnTo>
                    <a:lnTo>
                      <a:pt x="9000" y="4418"/>
                    </a:lnTo>
                    <a:cubicBezTo>
                      <a:pt x="9000" y="4690"/>
                      <a:pt x="9269" y="4909"/>
                      <a:pt x="9600" y="4909"/>
                    </a:cubicBezTo>
                    <a:cubicBezTo>
                      <a:pt x="9931" y="4909"/>
                      <a:pt x="10200" y="4690"/>
                      <a:pt x="10200" y="4418"/>
                    </a:cubicBezTo>
                    <a:lnTo>
                      <a:pt x="10200" y="2945"/>
                    </a:lnTo>
                    <a:lnTo>
                      <a:pt x="11400" y="2945"/>
                    </a:lnTo>
                    <a:lnTo>
                      <a:pt x="11400" y="4418"/>
                    </a:lnTo>
                    <a:cubicBezTo>
                      <a:pt x="11400" y="4690"/>
                      <a:pt x="11669" y="4909"/>
                      <a:pt x="12000" y="4909"/>
                    </a:cubicBezTo>
                    <a:cubicBezTo>
                      <a:pt x="12331" y="4909"/>
                      <a:pt x="12600" y="4690"/>
                      <a:pt x="12600" y="4418"/>
                    </a:cubicBezTo>
                    <a:lnTo>
                      <a:pt x="12600" y="2945"/>
                    </a:lnTo>
                    <a:lnTo>
                      <a:pt x="13800" y="2945"/>
                    </a:lnTo>
                    <a:lnTo>
                      <a:pt x="13800" y="4418"/>
                    </a:lnTo>
                    <a:cubicBezTo>
                      <a:pt x="13800" y="4690"/>
                      <a:pt x="14069" y="4909"/>
                      <a:pt x="14400" y="4909"/>
                    </a:cubicBezTo>
                    <a:cubicBezTo>
                      <a:pt x="14731" y="4909"/>
                      <a:pt x="15000" y="4690"/>
                      <a:pt x="15000" y="4418"/>
                    </a:cubicBezTo>
                    <a:lnTo>
                      <a:pt x="15000" y="2945"/>
                    </a:lnTo>
                    <a:lnTo>
                      <a:pt x="16200" y="2945"/>
                    </a:lnTo>
                    <a:lnTo>
                      <a:pt x="16200" y="4418"/>
                    </a:lnTo>
                    <a:cubicBezTo>
                      <a:pt x="16200" y="4690"/>
                      <a:pt x="16469" y="4909"/>
                      <a:pt x="16800" y="4909"/>
                    </a:cubicBezTo>
                    <a:cubicBezTo>
                      <a:pt x="17131" y="4909"/>
                      <a:pt x="17400" y="4690"/>
                      <a:pt x="17400" y="4418"/>
                    </a:cubicBezTo>
                    <a:lnTo>
                      <a:pt x="17400" y="2945"/>
                    </a:lnTo>
                    <a:lnTo>
                      <a:pt x="20400" y="2945"/>
                    </a:lnTo>
                    <a:cubicBezTo>
                      <a:pt x="20400" y="2945"/>
                      <a:pt x="20400" y="20618"/>
                      <a:pt x="20400" y="20618"/>
                    </a:cubicBezTo>
                    <a:close/>
                    <a:moveTo>
                      <a:pt x="1200" y="20618"/>
                    </a:moveTo>
                    <a:lnTo>
                      <a:pt x="1200" y="17673"/>
                    </a:lnTo>
                    <a:lnTo>
                      <a:pt x="4800" y="20618"/>
                    </a:lnTo>
                    <a:cubicBezTo>
                      <a:pt x="4800" y="20618"/>
                      <a:pt x="1200" y="20618"/>
                      <a:pt x="1200" y="20618"/>
                    </a:cubicBezTo>
                    <a:close/>
                    <a:moveTo>
                      <a:pt x="20400" y="1964"/>
                    </a:moveTo>
                    <a:lnTo>
                      <a:pt x="17400" y="1964"/>
                    </a:lnTo>
                    <a:lnTo>
                      <a:pt x="17400" y="491"/>
                    </a:lnTo>
                    <a:cubicBezTo>
                      <a:pt x="17400" y="220"/>
                      <a:pt x="17131" y="0"/>
                      <a:pt x="16800" y="0"/>
                    </a:cubicBezTo>
                    <a:cubicBezTo>
                      <a:pt x="16469" y="0"/>
                      <a:pt x="16200" y="220"/>
                      <a:pt x="16200" y="491"/>
                    </a:cubicBezTo>
                    <a:lnTo>
                      <a:pt x="16200" y="1964"/>
                    </a:lnTo>
                    <a:lnTo>
                      <a:pt x="15000" y="1964"/>
                    </a:lnTo>
                    <a:lnTo>
                      <a:pt x="15000" y="491"/>
                    </a:lnTo>
                    <a:cubicBezTo>
                      <a:pt x="15000" y="220"/>
                      <a:pt x="14731" y="0"/>
                      <a:pt x="14400" y="0"/>
                    </a:cubicBezTo>
                    <a:cubicBezTo>
                      <a:pt x="14069" y="0"/>
                      <a:pt x="13800" y="220"/>
                      <a:pt x="13800" y="491"/>
                    </a:cubicBezTo>
                    <a:lnTo>
                      <a:pt x="13800" y="1964"/>
                    </a:lnTo>
                    <a:lnTo>
                      <a:pt x="12600" y="1964"/>
                    </a:lnTo>
                    <a:lnTo>
                      <a:pt x="12600" y="491"/>
                    </a:lnTo>
                    <a:cubicBezTo>
                      <a:pt x="12600" y="220"/>
                      <a:pt x="12331" y="0"/>
                      <a:pt x="12000" y="0"/>
                    </a:cubicBezTo>
                    <a:cubicBezTo>
                      <a:pt x="11669" y="0"/>
                      <a:pt x="11400" y="220"/>
                      <a:pt x="11400" y="491"/>
                    </a:cubicBezTo>
                    <a:lnTo>
                      <a:pt x="11400" y="1964"/>
                    </a:lnTo>
                    <a:lnTo>
                      <a:pt x="10200" y="1964"/>
                    </a:lnTo>
                    <a:lnTo>
                      <a:pt x="10200" y="491"/>
                    </a:lnTo>
                    <a:cubicBezTo>
                      <a:pt x="10200" y="220"/>
                      <a:pt x="9931" y="0"/>
                      <a:pt x="9600" y="0"/>
                    </a:cubicBezTo>
                    <a:cubicBezTo>
                      <a:pt x="9269" y="0"/>
                      <a:pt x="9000" y="220"/>
                      <a:pt x="9000" y="491"/>
                    </a:cubicBezTo>
                    <a:lnTo>
                      <a:pt x="9000" y="1964"/>
                    </a:lnTo>
                    <a:lnTo>
                      <a:pt x="7800" y="1964"/>
                    </a:lnTo>
                    <a:lnTo>
                      <a:pt x="7800" y="491"/>
                    </a:lnTo>
                    <a:cubicBezTo>
                      <a:pt x="7800" y="220"/>
                      <a:pt x="7531" y="0"/>
                      <a:pt x="7200" y="0"/>
                    </a:cubicBezTo>
                    <a:cubicBezTo>
                      <a:pt x="6869" y="0"/>
                      <a:pt x="6600" y="220"/>
                      <a:pt x="6600" y="491"/>
                    </a:cubicBezTo>
                    <a:lnTo>
                      <a:pt x="6600" y="1964"/>
                    </a:lnTo>
                    <a:lnTo>
                      <a:pt x="5400" y="1964"/>
                    </a:lnTo>
                    <a:lnTo>
                      <a:pt x="5400" y="491"/>
                    </a:lnTo>
                    <a:cubicBezTo>
                      <a:pt x="5400" y="220"/>
                      <a:pt x="5131" y="0"/>
                      <a:pt x="4800" y="0"/>
                    </a:cubicBezTo>
                    <a:cubicBezTo>
                      <a:pt x="4469" y="0"/>
                      <a:pt x="4200" y="220"/>
                      <a:pt x="4200" y="491"/>
                    </a:cubicBezTo>
                    <a:lnTo>
                      <a:pt x="4200" y="1964"/>
                    </a:lnTo>
                    <a:lnTo>
                      <a:pt x="1200" y="1964"/>
                    </a:lnTo>
                    <a:cubicBezTo>
                      <a:pt x="538" y="1964"/>
                      <a:pt x="0" y="2404"/>
                      <a:pt x="0" y="2945"/>
                    </a:cubicBezTo>
                    <a:lnTo>
                      <a:pt x="0" y="20618"/>
                    </a:lnTo>
                    <a:cubicBezTo>
                      <a:pt x="0" y="21161"/>
                      <a:pt x="538" y="21600"/>
                      <a:pt x="1200" y="21600"/>
                    </a:cubicBezTo>
                    <a:lnTo>
                      <a:pt x="20400" y="21600"/>
                    </a:lnTo>
                    <a:cubicBezTo>
                      <a:pt x="21062" y="21600"/>
                      <a:pt x="21600" y="21161"/>
                      <a:pt x="21600" y="20618"/>
                    </a:cubicBezTo>
                    <a:lnTo>
                      <a:pt x="21600" y="2945"/>
                    </a:lnTo>
                    <a:cubicBezTo>
                      <a:pt x="21600" y="2404"/>
                      <a:pt x="21062" y="1964"/>
                      <a:pt x="20400" y="1964"/>
                    </a:cubicBezTo>
                    <a:moveTo>
                      <a:pt x="3600" y="8836"/>
                    </a:moveTo>
                    <a:lnTo>
                      <a:pt x="10800" y="8836"/>
                    </a:lnTo>
                    <a:cubicBezTo>
                      <a:pt x="11131" y="8836"/>
                      <a:pt x="11400" y="8617"/>
                      <a:pt x="11400" y="8345"/>
                    </a:cubicBezTo>
                    <a:cubicBezTo>
                      <a:pt x="11400" y="8075"/>
                      <a:pt x="11131" y="7855"/>
                      <a:pt x="10800" y="7855"/>
                    </a:cubicBezTo>
                    <a:lnTo>
                      <a:pt x="3600" y="7855"/>
                    </a:lnTo>
                    <a:cubicBezTo>
                      <a:pt x="3269" y="7855"/>
                      <a:pt x="3000" y="8075"/>
                      <a:pt x="3000" y="8345"/>
                    </a:cubicBezTo>
                    <a:cubicBezTo>
                      <a:pt x="3000" y="8617"/>
                      <a:pt x="3269" y="8836"/>
                      <a:pt x="3600" y="8836"/>
                    </a:cubicBezTo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38075" tIns="38075" rIns="38075" bIns="3807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999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1" name="Google Shape;90;p1">
                <a:extLst>
                  <a:ext uri="{FF2B5EF4-FFF2-40B4-BE49-F238E27FC236}">
                    <a16:creationId xmlns:a16="http://schemas.microsoft.com/office/drawing/2014/main" id="{09D5557F-6405-4EB5-953E-C1EA88D1A74D}"/>
                  </a:ext>
                </a:extLst>
              </p:cNvPr>
              <p:cNvSpPr/>
              <p:nvPr/>
            </p:nvSpPr>
            <p:spPr>
              <a:xfrm>
                <a:off x="11732870" y="7605263"/>
                <a:ext cx="909807" cy="827100"/>
              </a:xfrm>
              <a:custGeom>
                <a:avLst/>
                <a:gdLst/>
                <a:ahLst/>
                <a:cxnLst/>
                <a:rect l="l" t="t" r="r" b="b"/>
                <a:pathLst>
                  <a:path w="21600" h="21600" extrusionOk="0">
                    <a:moveTo>
                      <a:pt x="7855" y="18900"/>
                    </a:moveTo>
                    <a:cubicBezTo>
                      <a:pt x="7279" y="18900"/>
                      <a:pt x="6684" y="18827"/>
                      <a:pt x="6086" y="18683"/>
                    </a:cubicBezTo>
                    <a:cubicBezTo>
                      <a:pt x="6017" y="18666"/>
                      <a:pt x="5946" y="18658"/>
                      <a:pt x="5876" y="18658"/>
                    </a:cubicBezTo>
                    <a:cubicBezTo>
                      <a:pt x="5756" y="18658"/>
                      <a:pt x="5636" y="18682"/>
                      <a:pt x="5523" y="18729"/>
                    </a:cubicBezTo>
                    <a:lnTo>
                      <a:pt x="2957" y="19815"/>
                    </a:lnTo>
                    <a:lnTo>
                      <a:pt x="3365" y="18243"/>
                    </a:lnTo>
                    <a:cubicBezTo>
                      <a:pt x="3474" y="17827"/>
                      <a:pt x="3345" y="17380"/>
                      <a:pt x="3039" y="17108"/>
                    </a:cubicBezTo>
                    <a:cubicBezTo>
                      <a:pt x="1712" y="15926"/>
                      <a:pt x="982" y="14358"/>
                      <a:pt x="982" y="12690"/>
                    </a:cubicBezTo>
                    <a:cubicBezTo>
                      <a:pt x="982" y="9266"/>
                      <a:pt x="4065" y="6480"/>
                      <a:pt x="7855" y="6480"/>
                    </a:cubicBezTo>
                    <a:cubicBezTo>
                      <a:pt x="11644" y="6480"/>
                      <a:pt x="14727" y="9266"/>
                      <a:pt x="14727" y="12690"/>
                    </a:cubicBezTo>
                    <a:cubicBezTo>
                      <a:pt x="14727" y="16114"/>
                      <a:pt x="11644" y="18900"/>
                      <a:pt x="7855" y="18900"/>
                    </a:cubicBezTo>
                    <a:moveTo>
                      <a:pt x="7855" y="5400"/>
                    </a:moveTo>
                    <a:cubicBezTo>
                      <a:pt x="3517" y="5400"/>
                      <a:pt x="0" y="8664"/>
                      <a:pt x="0" y="12690"/>
                    </a:cubicBezTo>
                    <a:cubicBezTo>
                      <a:pt x="0" y="14758"/>
                      <a:pt x="932" y="16620"/>
                      <a:pt x="2422" y="17947"/>
                    </a:cubicBezTo>
                    <a:lnTo>
                      <a:pt x="1473" y="21600"/>
                    </a:lnTo>
                    <a:lnTo>
                      <a:pt x="5876" y="19738"/>
                    </a:lnTo>
                    <a:cubicBezTo>
                      <a:pt x="6509" y="19891"/>
                      <a:pt x="7169" y="19980"/>
                      <a:pt x="7855" y="19980"/>
                    </a:cubicBezTo>
                    <a:cubicBezTo>
                      <a:pt x="12192" y="19980"/>
                      <a:pt x="15709" y="16716"/>
                      <a:pt x="15709" y="12690"/>
                    </a:cubicBezTo>
                    <a:cubicBezTo>
                      <a:pt x="15709" y="8664"/>
                      <a:pt x="12192" y="5400"/>
                      <a:pt x="7855" y="5400"/>
                    </a:cubicBezTo>
                    <a:moveTo>
                      <a:pt x="21600" y="7290"/>
                    </a:moveTo>
                    <a:cubicBezTo>
                      <a:pt x="21600" y="3264"/>
                      <a:pt x="18084" y="0"/>
                      <a:pt x="13745" y="0"/>
                    </a:cubicBezTo>
                    <a:cubicBezTo>
                      <a:pt x="10506" y="0"/>
                      <a:pt x="7725" y="1821"/>
                      <a:pt x="6525" y="4422"/>
                    </a:cubicBezTo>
                    <a:cubicBezTo>
                      <a:pt x="6912" y="4367"/>
                      <a:pt x="7306" y="4332"/>
                      <a:pt x="7708" y="4326"/>
                    </a:cubicBezTo>
                    <a:cubicBezTo>
                      <a:pt x="8875" y="2394"/>
                      <a:pt x="11143" y="1080"/>
                      <a:pt x="13745" y="1080"/>
                    </a:cubicBezTo>
                    <a:cubicBezTo>
                      <a:pt x="17535" y="1080"/>
                      <a:pt x="20618" y="3866"/>
                      <a:pt x="20618" y="7290"/>
                    </a:cubicBezTo>
                    <a:cubicBezTo>
                      <a:pt x="20618" y="8958"/>
                      <a:pt x="19888" y="10526"/>
                      <a:pt x="18561" y="11707"/>
                    </a:cubicBezTo>
                    <a:cubicBezTo>
                      <a:pt x="18255" y="11980"/>
                      <a:pt x="18126" y="12428"/>
                      <a:pt x="18234" y="12843"/>
                    </a:cubicBezTo>
                    <a:lnTo>
                      <a:pt x="18643" y="14415"/>
                    </a:lnTo>
                    <a:lnTo>
                      <a:pt x="16613" y="13556"/>
                    </a:lnTo>
                    <a:cubicBezTo>
                      <a:pt x="16573" y="13922"/>
                      <a:pt x="16500" y="14278"/>
                      <a:pt x="16411" y="14628"/>
                    </a:cubicBezTo>
                    <a:lnTo>
                      <a:pt x="20127" y="16200"/>
                    </a:lnTo>
                    <a:lnTo>
                      <a:pt x="19178" y="12547"/>
                    </a:lnTo>
                    <a:cubicBezTo>
                      <a:pt x="20669" y="11220"/>
                      <a:pt x="21600" y="9358"/>
                      <a:pt x="21600" y="7290"/>
                    </a:cubicBezTo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38075" tIns="38075" rIns="38075" bIns="3807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999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2" name="Google Shape;174;p3">
                <a:extLst>
                  <a:ext uri="{FF2B5EF4-FFF2-40B4-BE49-F238E27FC236}">
                    <a16:creationId xmlns:a16="http://schemas.microsoft.com/office/drawing/2014/main" id="{0B300A20-ECA7-EF75-4B3F-9A496BEF4D6D}"/>
                  </a:ext>
                </a:extLst>
              </p:cNvPr>
              <p:cNvSpPr/>
              <p:nvPr/>
            </p:nvSpPr>
            <p:spPr>
              <a:xfrm>
                <a:off x="16826371" y="7579199"/>
                <a:ext cx="836391" cy="836391"/>
              </a:xfrm>
              <a:custGeom>
                <a:avLst/>
                <a:gdLst/>
                <a:ahLst/>
                <a:cxnLst/>
                <a:rect l="l" t="t" r="r" b="b"/>
                <a:pathLst>
                  <a:path w="21600" h="21600" extrusionOk="0">
                    <a:moveTo>
                      <a:pt x="19636" y="1964"/>
                    </a:moveTo>
                    <a:lnTo>
                      <a:pt x="10800" y="1964"/>
                    </a:lnTo>
                    <a:cubicBezTo>
                      <a:pt x="8836" y="1964"/>
                      <a:pt x="8836" y="0"/>
                      <a:pt x="6873" y="0"/>
                    </a:cubicBezTo>
                    <a:lnTo>
                      <a:pt x="1964" y="0"/>
                    </a:lnTo>
                    <a:cubicBezTo>
                      <a:pt x="879" y="0"/>
                      <a:pt x="0" y="879"/>
                      <a:pt x="0" y="1964"/>
                    </a:cubicBezTo>
                    <a:lnTo>
                      <a:pt x="0" y="15709"/>
                    </a:lnTo>
                    <a:cubicBezTo>
                      <a:pt x="0" y="16794"/>
                      <a:pt x="879" y="17673"/>
                      <a:pt x="1964" y="17673"/>
                    </a:cubicBezTo>
                    <a:lnTo>
                      <a:pt x="6599" y="17673"/>
                    </a:lnTo>
                    <a:cubicBezTo>
                      <a:pt x="6257" y="17372"/>
                      <a:pt x="5941" y="17046"/>
                      <a:pt x="5656" y="16691"/>
                    </a:cubicBezTo>
                    <a:lnTo>
                      <a:pt x="1964" y="16691"/>
                    </a:lnTo>
                    <a:cubicBezTo>
                      <a:pt x="1422" y="16691"/>
                      <a:pt x="982" y="16252"/>
                      <a:pt x="982" y="15709"/>
                    </a:cubicBezTo>
                    <a:lnTo>
                      <a:pt x="982" y="5891"/>
                    </a:lnTo>
                    <a:lnTo>
                      <a:pt x="6599" y="5891"/>
                    </a:lnTo>
                    <a:cubicBezTo>
                      <a:pt x="7023" y="5517"/>
                      <a:pt x="7484" y="5185"/>
                      <a:pt x="7982" y="4909"/>
                    </a:cubicBezTo>
                    <a:lnTo>
                      <a:pt x="982" y="4909"/>
                    </a:lnTo>
                    <a:lnTo>
                      <a:pt x="982" y="1964"/>
                    </a:lnTo>
                    <a:cubicBezTo>
                      <a:pt x="982" y="1422"/>
                      <a:pt x="1422" y="982"/>
                      <a:pt x="1964" y="982"/>
                    </a:cubicBezTo>
                    <a:lnTo>
                      <a:pt x="6873" y="982"/>
                    </a:lnTo>
                    <a:cubicBezTo>
                      <a:pt x="8345" y="982"/>
                      <a:pt x="8345" y="2946"/>
                      <a:pt x="10800" y="2946"/>
                    </a:cubicBezTo>
                    <a:lnTo>
                      <a:pt x="19636" y="2946"/>
                    </a:lnTo>
                    <a:cubicBezTo>
                      <a:pt x="20178" y="2946"/>
                      <a:pt x="20618" y="3385"/>
                      <a:pt x="20618" y="3927"/>
                    </a:cubicBezTo>
                    <a:lnTo>
                      <a:pt x="20618" y="4909"/>
                    </a:lnTo>
                    <a:lnTo>
                      <a:pt x="15582" y="4909"/>
                    </a:lnTo>
                    <a:cubicBezTo>
                      <a:pt x="16080" y="5185"/>
                      <a:pt x="16541" y="5517"/>
                      <a:pt x="16965" y="5891"/>
                    </a:cubicBezTo>
                    <a:lnTo>
                      <a:pt x="20618" y="5891"/>
                    </a:lnTo>
                    <a:lnTo>
                      <a:pt x="20618" y="15709"/>
                    </a:lnTo>
                    <a:cubicBezTo>
                      <a:pt x="20618" y="16252"/>
                      <a:pt x="20178" y="16691"/>
                      <a:pt x="19636" y="16691"/>
                    </a:cubicBezTo>
                    <a:lnTo>
                      <a:pt x="18766" y="16691"/>
                    </a:lnTo>
                    <a:lnTo>
                      <a:pt x="19738" y="17663"/>
                    </a:lnTo>
                    <a:cubicBezTo>
                      <a:pt x="20774" y="17609"/>
                      <a:pt x="21600" y="16759"/>
                      <a:pt x="21600" y="15709"/>
                    </a:cubicBezTo>
                    <a:lnTo>
                      <a:pt x="21600" y="3927"/>
                    </a:lnTo>
                    <a:cubicBezTo>
                      <a:pt x="21600" y="2843"/>
                      <a:pt x="20721" y="1964"/>
                      <a:pt x="19636" y="1964"/>
                    </a:cubicBezTo>
                    <a:moveTo>
                      <a:pt x="11782" y="17673"/>
                    </a:moveTo>
                    <a:cubicBezTo>
                      <a:pt x="8529" y="17673"/>
                      <a:pt x="5891" y="15036"/>
                      <a:pt x="5891" y="11782"/>
                    </a:cubicBezTo>
                    <a:cubicBezTo>
                      <a:pt x="5891" y="8529"/>
                      <a:pt x="8529" y="5891"/>
                      <a:pt x="11782" y="5891"/>
                    </a:cubicBezTo>
                    <a:cubicBezTo>
                      <a:pt x="15035" y="5891"/>
                      <a:pt x="17673" y="8529"/>
                      <a:pt x="17673" y="11782"/>
                    </a:cubicBezTo>
                    <a:cubicBezTo>
                      <a:pt x="17673" y="15036"/>
                      <a:pt x="15035" y="17673"/>
                      <a:pt x="11782" y="17673"/>
                    </a:cubicBezTo>
                    <a:moveTo>
                      <a:pt x="16972" y="16278"/>
                    </a:moveTo>
                    <a:cubicBezTo>
                      <a:pt x="18018" y="15072"/>
                      <a:pt x="18655" y="13503"/>
                      <a:pt x="18655" y="11782"/>
                    </a:cubicBezTo>
                    <a:cubicBezTo>
                      <a:pt x="18655" y="7987"/>
                      <a:pt x="15578" y="4910"/>
                      <a:pt x="11782" y="4910"/>
                    </a:cubicBezTo>
                    <a:cubicBezTo>
                      <a:pt x="7986" y="4910"/>
                      <a:pt x="4909" y="7987"/>
                      <a:pt x="4909" y="11782"/>
                    </a:cubicBezTo>
                    <a:cubicBezTo>
                      <a:pt x="4909" y="15578"/>
                      <a:pt x="7986" y="18655"/>
                      <a:pt x="11782" y="18655"/>
                    </a:cubicBezTo>
                    <a:cubicBezTo>
                      <a:pt x="13503" y="18655"/>
                      <a:pt x="15072" y="18017"/>
                      <a:pt x="16278" y="16972"/>
                    </a:cubicBezTo>
                    <a:lnTo>
                      <a:pt x="16972" y="17666"/>
                    </a:lnTo>
                    <a:cubicBezTo>
                      <a:pt x="16969" y="17668"/>
                      <a:pt x="16967" y="17671"/>
                      <a:pt x="16965" y="17673"/>
                    </a:cubicBezTo>
                    <a:lnTo>
                      <a:pt x="16979" y="17673"/>
                    </a:lnTo>
                    <a:lnTo>
                      <a:pt x="20762" y="21457"/>
                    </a:lnTo>
                    <a:cubicBezTo>
                      <a:pt x="20851" y="21546"/>
                      <a:pt x="20974" y="21600"/>
                      <a:pt x="21109" y="21600"/>
                    </a:cubicBezTo>
                    <a:cubicBezTo>
                      <a:pt x="21380" y="21600"/>
                      <a:pt x="21600" y="21381"/>
                      <a:pt x="21600" y="21109"/>
                    </a:cubicBezTo>
                    <a:cubicBezTo>
                      <a:pt x="21600" y="20974"/>
                      <a:pt x="21545" y="20851"/>
                      <a:pt x="21456" y="20762"/>
                    </a:cubicBezTo>
                    <a:cubicBezTo>
                      <a:pt x="21456" y="20762"/>
                      <a:pt x="16972" y="16278"/>
                      <a:pt x="16972" y="16278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38075" tIns="38075" rIns="38075" bIns="3807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999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7267252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xmlns:p14="http://schemas.microsoft.com/office/powerpoint/2010/main" advClick="0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73;p1">
            <a:extLst>
              <a:ext uri="{FF2B5EF4-FFF2-40B4-BE49-F238E27FC236}">
                <a16:creationId xmlns:a16="http://schemas.microsoft.com/office/drawing/2014/main" id="{95B01908-C8FB-9442-D001-B6405F978C1A}"/>
              </a:ext>
            </a:extLst>
          </p:cNvPr>
          <p:cNvSpPr/>
          <p:nvPr/>
        </p:nvSpPr>
        <p:spPr>
          <a:xfrm>
            <a:off x="0" y="10212862"/>
            <a:ext cx="24377650" cy="2295839"/>
          </a:xfrm>
          <a:prstGeom prst="rect">
            <a:avLst/>
          </a:prstGeom>
          <a:gradFill>
            <a:gsLst>
              <a:gs pos="18000">
                <a:schemeClr val="accent4"/>
              </a:gs>
              <a:gs pos="0">
                <a:schemeClr val="accent1"/>
              </a:gs>
              <a:gs pos="100000">
                <a:schemeClr val="accent2"/>
              </a:gs>
              <a:gs pos="68000">
                <a:schemeClr val="accent3"/>
              </a:gs>
            </a:gsLst>
            <a:lin ang="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6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232BB44B-FC1E-DDAC-4E69-A3B4937936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5964" y="1055077"/>
            <a:ext cx="20334950" cy="1104128"/>
          </a:xfrm>
        </p:spPr>
        <p:txBody>
          <a:bodyPr>
            <a:normAutofit/>
          </a:bodyPr>
          <a:lstStyle/>
          <a:p>
            <a:r>
              <a:rPr lang="en-US" dirty="0"/>
              <a:t>Analytical Development CMC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0299141-F5EF-0110-26F6-D4F6EB21AE43}"/>
              </a:ext>
            </a:extLst>
          </p:cNvPr>
          <p:cNvSpPr txBox="1"/>
          <p:nvPr/>
        </p:nvSpPr>
        <p:spPr>
          <a:xfrm>
            <a:off x="2506360" y="2777952"/>
            <a:ext cx="19827184" cy="643766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defTabSz="1827977">
              <a:lnSpc>
                <a:spcPts val="4319"/>
              </a:lnSpc>
            </a:pPr>
            <a:r>
              <a:rPr lang="en-US" spc="-30" dirty="0">
                <a:solidFill>
                  <a:schemeClr val="tx2"/>
                </a:solidFill>
                <a:latin typeface="Avenir Book" panose="02000503020000020003" pitchFamily="2" charset="0"/>
                <a:ea typeface="Source Sans Pro" panose="020B0503030403020204" pitchFamily="34" charset="0"/>
              </a:rPr>
              <a:t>Q</a:t>
            </a:r>
            <a:r>
              <a:rPr lang="en-US" sz="3600" spc="-30" dirty="0">
                <a:solidFill>
                  <a:schemeClr val="tx2"/>
                </a:solidFill>
                <a:latin typeface="Avenir Book" panose="02000503020000020003" pitchFamily="2" charset="0"/>
                <a:ea typeface="Source Sans Pro" panose="020B0503030403020204" pitchFamily="34" charset="0"/>
              </a:rPr>
              <a:t>uickly find, </a:t>
            </a:r>
            <a:r>
              <a:rPr lang="en-US" spc="-30" dirty="0">
                <a:solidFill>
                  <a:schemeClr val="tx2"/>
                </a:solidFill>
                <a:latin typeface="Avenir Book" panose="02000503020000020003" pitchFamily="2" charset="0"/>
                <a:ea typeface="Source Sans Pro" panose="020B0503030403020204" pitchFamily="34" charset="0"/>
              </a:rPr>
              <a:t>engage </a:t>
            </a:r>
            <a:r>
              <a:rPr lang="en-US" sz="3600" spc="-30" dirty="0">
                <a:solidFill>
                  <a:schemeClr val="tx2"/>
                </a:solidFill>
                <a:latin typeface="Avenir Book" panose="02000503020000020003" pitchFamily="2" charset="0"/>
                <a:ea typeface="Source Sans Pro" panose="020B0503030403020204" pitchFamily="34" charset="0"/>
              </a:rPr>
              <a:t>and place orders with thousands of global research laboratories</a:t>
            </a:r>
          </a:p>
        </p:txBody>
      </p:sp>
      <p:sp>
        <p:nvSpPr>
          <p:cNvPr id="53" name="Google Shape;80;p1">
            <a:extLst>
              <a:ext uri="{FF2B5EF4-FFF2-40B4-BE49-F238E27FC236}">
                <a16:creationId xmlns:a16="http://schemas.microsoft.com/office/drawing/2014/main" id="{E39C27AB-6EB0-C68F-1E1D-EBA0A96D8BE8}"/>
              </a:ext>
            </a:extLst>
          </p:cNvPr>
          <p:cNvSpPr txBox="1"/>
          <p:nvPr/>
        </p:nvSpPr>
        <p:spPr>
          <a:xfrm>
            <a:off x="1675965" y="3848601"/>
            <a:ext cx="21710511" cy="13849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u="none" strike="noStrike" cap="none" dirty="0">
                <a:solidFill>
                  <a:schemeClr val="tx2"/>
                </a:solidFill>
                <a:latin typeface="Avenir Heavy" panose="02000503020000020003" pitchFamily="2" charset="0"/>
                <a:ea typeface="Avenir"/>
                <a:cs typeface="Avenir"/>
                <a:sym typeface="Avenir"/>
              </a:rPr>
              <a:t>Challenge</a:t>
            </a:r>
            <a:br>
              <a:rPr lang="en-US" sz="2800" b="1" i="0" u="none" strike="noStrike" cap="none" dirty="0">
                <a:solidFill>
                  <a:schemeClr val="accent2"/>
                </a:solidFill>
                <a:latin typeface="Avenir"/>
                <a:ea typeface="Avenir"/>
                <a:cs typeface="Avenir"/>
                <a:sym typeface="Avenir"/>
              </a:rPr>
            </a:br>
            <a:r>
              <a:rPr lang="en-US" sz="2800" dirty="0">
                <a:solidFill>
                  <a:srgbClr val="535353"/>
                </a:solidFill>
                <a:latin typeface="Avenir Book" charset="0"/>
                <a:sym typeface="Avenir"/>
              </a:rPr>
              <a:t>A scientist</a:t>
            </a:r>
            <a:r>
              <a:rPr lang="en-US" sz="2800" dirty="0">
                <a:solidFill>
                  <a:srgbClr val="535353"/>
                </a:solidFill>
                <a:latin typeface="Avenir Book" charset="0"/>
              </a:rPr>
              <a:t> need to </a:t>
            </a:r>
            <a:r>
              <a:rPr lang="nl-BE" sz="2800" dirty="0">
                <a:solidFill>
                  <a:srgbClr val="535353"/>
                </a:solidFill>
                <a:latin typeface="Avenir Book" charset="0"/>
              </a:rPr>
              <a:t>develop and optimize an analytical development method applicable to an intermediate scale (&gt; 10L) and transferable to an industrial scale. Final briefing package to be transported to a CDMO.</a:t>
            </a:r>
          </a:p>
        </p:txBody>
      </p:sp>
      <p:sp>
        <p:nvSpPr>
          <p:cNvPr id="54" name="Google Shape;81;p1">
            <a:extLst>
              <a:ext uri="{FF2B5EF4-FFF2-40B4-BE49-F238E27FC236}">
                <a16:creationId xmlns:a16="http://schemas.microsoft.com/office/drawing/2014/main" id="{3E44141D-A59A-2D0E-7307-3B660E360C95}"/>
              </a:ext>
            </a:extLst>
          </p:cNvPr>
          <p:cNvSpPr txBox="1"/>
          <p:nvPr/>
        </p:nvSpPr>
        <p:spPr>
          <a:xfrm>
            <a:off x="1675964" y="5359689"/>
            <a:ext cx="19944234" cy="18158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>
                <a:solidFill>
                  <a:schemeClr val="tx2"/>
                </a:solidFill>
                <a:latin typeface="Avenir Heavy" panose="02000503020000020003" pitchFamily="2" charset="0"/>
                <a:ea typeface="Avenir"/>
                <a:cs typeface="Avenir"/>
                <a:sym typeface="Avenir"/>
              </a:rPr>
              <a:t>Scientist.com Solution </a:t>
            </a:r>
            <a:br>
              <a:rPr lang="en-US" sz="2800" b="1" dirty="0">
                <a:solidFill>
                  <a:schemeClr val="accent2"/>
                </a:solidFill>
                <a:latin typeface="Avenir Heavy" panose="02000503020000020003" pitchFamily="2" charset="0"/>
                <a:ea typeface="Avenir"/>
                <a:cs typeface="Avenir"/>
                <a:sym typeface="Avenir"/>
              </a:rPr>
            </a:br>
            <a:r>
              <a:rPr lang="en-US" sz="2800" dirty="0">
                <a:solidFill>
                  <a:srgbClr val="535353"/>
                </a:solidFill>
                <a:latin typeface="Avenir Book" charset="0"/>
                <a:sym typeface="Avenir"/>
              </a:rPr>
              <a:t>Through the Scientist.com </a:t>
            </a:r>
            <a:r>
              <a:rPr lang="en-US" sz="2800" dirty="0">
                <a:solidFill>
                  <a:srgbClr val="535353"/>
                </a:solidFill>
                <a:latin typeface="Avenir Book" charset="0"/>
              </a:rPr>
              <a:t>marketplace they could access the supplier and no additional quotations were needed. The researcher leveraged </a:t>
            </a:r>
            <a:r>
              <a:rPr lang="en-US" sz="2800" dirty="0" err="1">
                <a:solidFill>
                  <a:srgbClr val="535353"/>
                </a:solidFill>
                <a:latin typeface="Avenir Book" charset="0"/>
              </a:rPr>
              <a:t>Scientist.com’s</a:t>
            </a:r>
            <a:r>
              <a:rPr lang="en-US" sz="2800" dirty="0">
                <a:solidFill>
                  <a:srgbClr val="535353"/>
                </a:solidFill>
                <a:latin typeface="Avenir Book" charset="0"/>
              </a:rPr>
              <a:t> marketplace </a:t>
            </a:r>
            <a:r>
              <a:rPr lang="en-US" sz="2800" kern="1200" dirty="0">
                <a:solidFill>
                  <a:srgbClr val="535353"/>
                </a:solidFill>
                <a:latin typeface="Avenir Book" charset="0"/>
                <a:ea typeface="Avenir Book" charset="0"/>
                <a:cs typeface="Avenir Book" charset="0"/>
              </a:rPr>
              <a:t>to speed up legal and overall sourcing process. From Request to PO in 16 days (136K EUR).</a:t>
            </a:r>
            <a:endParaRPr lang="en-US" sz="2400" b="1" dirty="0">
              <a:solidFill>
                <a:schemeClr val="accent2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10D9E7FC-77D2-8D50-AC80-36E1180BE882}"/>
              </a:ext>
            </a:extLst>
          </p:cNvPr>
          <p:cNvGrpSpPr/>
          <p:nvPr/>
        </p:nvGrpSpPr>
        <p:grpSpPr>
          <a:xfrm>
            <a:off x="2684845" y="7480712"/>
            <a:ext cx="18964277" cy="2271621"/>
            <a:chOff x="1076793" y="7126802"/>
            <a:chExt cx="22530686" cy="2698821"/>
          </a:xfrm>
        </p:grpSpPr>
        <p:sp>
          <p:nvSpPr>
            <p:cNvPr id="24" name="Google Shape;72;p1">
              <a:extLst>
                <a:ext uri="{FF2B5EF4-FFF2-40B4-BE49-F238E27FC236}">
                  <a16:creationId xmlns:a16="http://schemas.microsoft.com/office/drawing/2014/main" id="{4DDDFFEE-B781-3643-0A17-D5DD01C9CA7C}"/>
                </a:ext>
              </a:extLst>
            </p:cNvPr>
            <p:cNvSpPr/>
            <p:nvPr/>
          </p:nvSpPr>
          <p:spPr>
            <a:xfrm>
              <a:off x="2105859" y="8543902"/>
              <a:ext cx="19273206" cy="101112"/>
            </a:xfrm>
            <a:prstGeom prst="rect">
              <a:avLst/>
            </a:prstGeom>
            <a:solidFill>
              <a:srgbClr val="DADADA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A572B360-503C-6277-8972-55031C9E1AF9}"/>
                </a:ext>
              </a:extLst>
            </p:cNvPr>
            <p:cNvSpPr/>
            <p:nvPr/>
          </p:nvSpPr>
          <p:spPr>
            <a:xfrm>
              <a:off x="20908658" y="7126802"/>
              <a:ext cx="2698821" cy="2698821"/>
            </a:xfrm>
            <a:prstGeom prst="ellipse">
              <a:avLst/>
            </a:prstGeom>
            <a:solidFill>
              <a:schemeClr val="bg2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39FB3A46-A232-37CA-22F7-91BD28932438}"/>
                </a:ext>
              </a:extLst>
            </p:cNvPr>
            <p:cNvSpPr/>
            <p:nvPr/>
          </p:nvSpPr>
          <p:spPr>
            <a:xfrm>
              <a:off x="1076793" y="7126802"/>
              <a:ext cx="2698821" cy="2698821"/>
            </a:xfrm>
            <a:prstGeom prst="ellipse">
              <a:avLst/>
            </a:prstGeom>
            <a:solidFill>
              <a:schemeClr val="bg2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C6A82E8D-DD89-85C3-18B7-DDFC0469686C}"/>
                </a:ext>
              </a:extLst>
            </p:cNvPr>
            <p:cNvSpPr/>
            <p:nvPr/>
          </p:nvSpPr>
          <p:spPr>
            <a:xfrm>
              <a:off x="15869247" y="7126802"/>
              <a:ext cx="2698821" cy="2698821"/>
            </a:xfrm>
            <a:prstGeom prst="ellipse">
              <a:avLst/>
            </a:prstGeom>
            <a:solidFill>
              <a:schemeClr val="bg2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C9658D7A-FEDD-9FD3-DAFE-3A14136AA68D}"/>
                </a:ext>
              </a:extLst>
            </p:cNvPr>
            <p:cNvSpPr/>
            <p:nvPr/>
          </p:nvSpPr>
          <p:spPr>
            <a:xfrm>
              <a:off x="10839414" y="7126802"/>
              <a:ext cx="2698821" cy="2698821"/>
            </a:xfrm>
            <a:prstGeom prst="ellipse">
              <a:avLst/>
            </a:prstGeom>
            <a:solidFill>
              <a:schemeClr val="bg2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E87D20EC-48BC-6249-0A5D-925FEBC489E0}"/>
                </a:ext>
              </a:extLst>
            </p:cNvPr>
            <p:cNvSpPr/>
            <p:nvPr/>
          </p:nvSpPr>
          <p:spPr>
            <a:xfrm>
              <a:off x="5926198" y="7126802"/>
              <a:ext cx="2698821" cy="2698821"/>
            </a:xfrm>
            <a:prstGeom prst="ellipse">
              <a:avLst/>
            </a:prstGeom>
            <a:solidFill>
              <a:schemeClr val="bg2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30" name="Group 29">
              <a:extLst>
                <a:ext uri="{FF2B5EF4-FFF2-40B4-BE49-F238E27FC236}">
                  <a16:creationId xmlns:a16="http://schemas.microsoft.com/office/drawing/2014/main" id="{CFA10521-7A4F-8CAB-0234-2BC1C5266FF7}"/>
                </a:ext>
              </a:extLst>
            </p:cNvPr>
            <p:cNvGrpSpPr/>
            <p:nvPr/>
          </p:nvGrpSpPr>
          <p:grpSpPr>
            <a:xfrm>
              <a:off x="1140543" y="8644094"/>
              <a:ext cx="22406627" cy="1096923"/>
              <a:chOff x="1140543" y="8644094"/>
              <a:chExt cx="22406627" cy="1096923"/>
            </a:xfrm>
            <a:noFill/>
          </p:grpSpPr>
          <p:sp>
            <p:nvSpPr>
              <p:cNvPr id="39" name="Google Shape;86;p1">
                <a:extLst>
                  <a:ext uri="{FF2B5EF4-FFF2-40B4-BE49-F238E27FC236}">
                    <a16:creationId xmlns:a16="http://schemas.microsoft.com/office/drawing/2014/main" id="{2A05425B-1176-783C-467B-53781F5E30F5}"/>
                  </a:ext>
                </a:extLst>
              </p:cNvPr>
              <p:cNvSpPr txBox="1"/>
              <p:nvPr/>
            </p:nvSpPr>
            <p:spPr>
              <a:xfrm>
                <a:off x="1140543" y="8794868"/>
                <a:ext cx="2610453" cy="400069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000" dirty="0">
                    <a:solidFill>
                      <a:schemeClr val="accent1"/>
                    </a:solidFill>
                    <a:latin typeface="Avenir"/>
                    <a:ea typeface="Avenir"/>
                    <a:cs typeface="Avenir"/>
                    <a:sym typeface="Avenir"/>
                  </a:rPr>
                  <a:t>Researcher</a:t>
                </a:r>
                <a:endParaRPr sz="2000" dirty="0">
                  <a:solidFill>
                    <a:schemeClr val="accent1"/>
                  </a:solidFill>
                </a:endParaRPr>
              </a:p>
            </p:txBody>
          </p:sp>
          <p:sp>
            <p:nvSpPr>
              <p:cNvPr id="40" name="Google Shape;87;p1">
                <a:extLst>
                  <a:ext uri="{FF2B5EF4-FFF2-40B4-BE49-F238E27FC236}">
                    <a16:creationId xmlns:a16="http://schemas.microsoft.com/office/drawing/2014/main" id="{870B8EA8-5CA5-3EED-E8B4-7A4E232F2A45}"/>
                  </a:ext>
                </a:extLst>
              </p:cNvPr>
              <p:cNvSpPr txBox="1"/>
              <p:nvPr/>
            </p:nvSpPr>
            <p:spPr>
              <a:xfrm>
                <a:off x="10775603" y="8810257"/>
                <a:ext cx="2824341" cy="369291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1800" dirty="0">
                    <a:solidFill>
                      <a:schemeClr val="accent4">
                        <a:lumMod val="75000"/>
                      </a:schemeClr>
                    </a:solidFill>
                    <a:latin typeface="Avenir"/>
                    <a:ea typeface="Avenir"/>
                    <a:cs typeface="Avenir"/>
                    <a:sym typeface="Avenir"/>
                  </a:rPr>
                  <a:t>1 Supplier</a:t>
                </a:r>
                <a:endParaRPr sz="1800" dirty="0">
                  <a:solidFill>
                    <a:schemeClr val="accent4">
                      <a:lumMod val="75000"/>
                    </a:schemeClr>
                  </a:solidFill>
                  <a:latin typeface="Avenir"/>
                  <a:ea typeface="Avenir"/>
                  <a:cs typeface="Avenir"/>
                  <a:sym typeface="Avenir"/>
                </a:endParaRPr>
              </a:p>
            </p:txBody>
          </p:sp>
          <p:sp>
            <p:nvSpPr>
              <p:cNvPr id="41" name="Google Shape;88;p1">
                <a:extLst>
                  <a:ext uri="{FF2B5EF4-FFF2-40B4-BE49-F238E27FC236}">
                    <a16:creationId xmlns:a16="http://schemas.microsoft.com/office/drawing/2014/main" id="{5398043D-82B1-7A03-C6F5-3FA6FC6DA00F}"/>
                  </a:ext>
                </a:extLst>
              </p:cNvPr>
              <p:cNvSpPr txBox="1"/>
              <p:nvPr/>
            </p:nvSpPr>
            <p:spPr>
              <a:xfrm>
                <a:off x="15984725" y="8671757"/>
                <a:ext cx="2537040" cy="646290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1800" dirty="0">
                    <a:solidFill>
                      <a:schemeClr val="accent3"/>
                    </a:solidFill>
                    <a:latin typeface="Avenir"/>
                    <a:ea typeface="Avenir"/>
                    <a:cs typeface="Avenir"/>
                    <a:sym typeface="Avenir"/>
                  </a:rPr>
                  <a:t>1 SOW</a:t>
                </a:r>
              </a:p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chemeClr val="bg2"/>
                  </a:solidFill>
                  <a:latin typeface="Avenir"/>
                  <a:ea typeface="Avenir"/>
                  <a:cs typeface="Avenir"/>
                  <a:sym typeface="Avenir"/>
                </a:endParaRPr>
              </a:p>
            </p:txBody>
          </p:sp>
          <p:sp>
            <p:nvSpPr>
              <p:cNvPr id="42" name="Google Shape;89;p1">
                <a:extLst>
                  <a:ext uri="{FF2B5EF4-FFF2-40B4-BE49-F238E27FC236}">
                    <a16:creationId xmlns:a16="http://schemas.microsoft.com/office/drawing/2014/main" id="{E24903A3-0871-1481-7BCC-E356F0E0D765}"/>
                  </a:ext>
                </a:extLst>
              </p:cNvPr>
              <p:cNvSpPr txBox="1"/>
              <p:nvPr/>
            </p:nvSpPr>
            <p:spPr>
              <a:xfrm>
                <a:off x="6007621" y="8671757"/>
                <a:ext cx="2529965" cy="438740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1800" dirty="0" err="1">
                    <a:solidFill>
                      <a:schemeClr val="accent4"/>
                    </a:solidFill>
                    <a:latin typeface="Avenir"/>
                    <a:ea typeface="Avenir"/>
                    <a:cs typeface="Avenir"/>
                    <a:sym typeface="Avenir"/>
                  </a:rPr>
                  <a:t>Scientist.com</a:t>
                </a:r>
                <a:endParaRPr lang="en-US" sz="1800" dirty="0">
                  <a:solidFill>
                    <a:schemeClr val="accent4"/>
                  </a:solidFill>
                  <a:latin typeface="Avenir"/>
                  <a:ea typeface="Avenir"/>
                  <a:cs typeface="Avenir"/>
                  <a:sym typeface="Avenir"/>
                </a:endParaRPr>
              </a:p>
            </p:txBody>
          </p:sp>
          <p:sp>
            <p:nvSpPr>
              <p:cNvPr id="43" name="Google Shape;95;p1">
                <a:extLst>
                  <a:ext uri="{FF2B5EF4-FFF2-40B4-BE49-F238E27FC236}">
                    <a16:creationId xmlns:a16="http://schemas.microsoft.com/office/drawing/2014/main" id="{8869B27F-7724-C94E-9D59-428036065D68}"/>
                  </a:ext>
                </a:extLst>
              </p:cNvPr>
              <p:cNvSpPr txBox="1"/>
              <p:nvPr/>
            </p:nvSpPr>
            <p:spPr>
              <a:xfrm>
                <a:off x="21010130" y="8644094"/>
                <a:ext cx="2537040" cy="1096923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1800" dirty="0">
                    <a:solidFill>
                      <a:schemeClr val="accent2"/>
                    </a:solidFill>
                    <a:latin typeface="Avenir"/>
                    <a:ea typeface="Avenir"/>
                    <a:cs typeface="Avenir"/>
                    <a:sym typeface="Avenir"/>
                  </a:rPr>
                  <a:t>1 PO,</a:t>
                </a:r>
              </a:p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1800" b="1" dirty="0">
                    <a:solidFill>
                      <a:schemeClr val="accent2"/>
                    </a:solidFill>
                    <a:latin typeface="Avenir"/>
                    <a:ea typeface="Avenir"/>
                    <a:cs typeface="Avenir"/>
                    <a:sym typeface="Avenir"/>
                  </a:rPr>
                  <a:t>16 Days Start</a:t>
                </a:r>
              </a:p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1800" b="1" dirty="0">
                    <a:solidFill>
                      <a:schemeClr val="accent2"/>
                    </a:solidFill>
                    <a:latin typeface="Avenir"/>
                    <a:ea typeface="Avenir"/>
                    <a:cs typeface="Avenir"/>
                    <a:sym typeface="Avenir"/>
                  </a:rPr>
                  <a:t>to Finish</a:t>
                </a:r>
                <a:endParaRPr sz="1800" b="1" dirty="0">
                  <a:solidFill>
                    <a:schemeClr val="accent2"/>
                  </a:solidFill>
                  <a:latin typeface="Avenir"/>
                  <a:ea typeface="Avenir"/>
                  <a:cs typeface="Avenir"/>
                  <a:sym typeface="Avenir"/>
                </a:endParaRPr>
              </a:p>
            </p:txBody>
          </p:sp>
        </p:grpSp>
        <p:grpSp>
          <p:nvGrpSpPr>
            <p:cNvPr id="32" name="Group 31">
              <a:extLst>
                <a:ext uri="{FF2B5EF4-FFF2-40B4-BE49-F238E27FC236}">
                  <a16:creationId xmlns:a16="http://schemas.microsoft.com/office/drawing/2014/main" id="{B577C2F9-2CD5-84B5-861B-C298EC0911AC}"/>
                </a:ext>
              </a:extLst>
            </p:cNvPr>
            <p:cNvGrpSpPr/>
            <p:nvPr/>
          </p:nvGrpSpPr>
          <p:grpSpPr>
            <a:xfrm>
              <a:off x="2105858" y="7551110"/>
              <a:ext cx="20525515" cy="886675"/>
              <a:chOff x="2105858" y="7551110"/>
              <a:chExt cx="20525515" cy="886675"/>
            </a:xfrm>
            <a:gradFill>
              <a:gsLst>
                <a:gs pos="18000">
                  <a:schemeClr val="accent4"/>
                </a:gs>
                <a:gs pos="0">
                  <a:schemeClr val="accent1"/>
                </a:gs>
                <a:gs pos="100000">
                  <a:schemeClr val="accent2"/>
                </a:gs>
                <a:gs pos="68000">
                  <a:schemeClr val="accent3"/>
                </a:gs>
              </a:gsLst>
              <a:lin ang="0" scaled="0"/>
            </a:gradFill>
          </p:grpSpPr>
          <p:sp>
            <p:nvSpPr>
              <p:cNvPr id="34" name="Google Shape;83;p1">
                <a:extLst>
                  <a:ext uri="{FF2B5EF4-FFF2-40B4-BE49-F238E27FC236}">
                    <a16:creationId xmlns:a16="http://schemas.microsoft.com/office/drawing/2014/main" id="{BC4FC322-3160-B572-261B-208047376C5E}"/>
                  </a:ext>
                </a:extLst>
              </p:cNvPr>
              <p:cNvSpPr/>
              <p:nvPr/>
            </p:nvSpPr>
            <p:spPr>
              <a:xfrm>
                <a:off x="2105858" y="7551110"/>
                <a:ext cx="708422" cy="833638"/>
              </a:xfrm>
              <a:custGeom>
                <a:avLst/>
                <a:gdLst/>
                <a:ahLst/>
                <a:cxnLst/>
                <a:rect l="l" t="t" r="r" b="b"/>
                <a:pathLst>
                  <a:path w="16691" h="21600" extrusionOk="0">
                    <a:moveTo>
                      <a:pt x="1016" y="20520"/>
                    </a:moveTo>
                    <a:cubicBezTo>
                      <a:pt x="1258" y="18675"/>
                      <a:pt x="2752" y="17923"/>
                      <a:pt x="4191" y="17361"/>
                    </a:cubicBezTo>
                    <a:cubicBezTo>
                      <a:pt x="5156" y="17087"/>
                      <a:pt x="6884" y="15971"/>
                      <a:pt x="6884" y="13567"/>
                    </a:cubicBezTo>
                    <a:cubicBezTo>
                      <a:pt x="6884" y="11510"/>
                      <a:pt x="6113" y="10507"/>
                      <a:pt x="5698" y="9969"/>
                    </a:cubicBezTo>
                    <a:cubicBezTo>
                      <a:pt x="5646" y="9902"/>
                      <a:pt x="5599" y="9842"/>
                      <a:pt x="5562" y="9786"/>
                    </a:cubicBezTo>
                    <a:lnTo>
                      <a:pt x="5526" y="9735"/>
                    </a:lnTo>
                    <a:cubicBezTo>
                      <a:pt x="5491" y="9662"/>
                      <a:pt x="5297" y="9177"/>
                      <a:pt x="5553" y="8011"/>
                    </a:cubicBezTo>
                    <a:cubicBezTo>
                      <a:pt x="5604" y="7777"/>
                      <a:pt x="5583" y="7531"/>
                      <a:pt x="5493" y="7312"/>
                    </a:cubicBezTo>
                    <a:cubicBezTo>
                      <a:pt x="5249" y="6721"/>
                      <a:pt x="4603" y="5151"/>
                      <a:pt x="5035" y="3988"/>
                    </a:cubicBezTo>
                    <a:cubicBezTo>
                      <a:pt x="5619" y="2411"/>
                      <a:pt x="6140" y="2099"/>
                      <a:pt x="7085" y="1642"/>
                    </a:cubicBezTo>
                    <a:cubicBezTo>
                      <a:pt x="7132" y="1619"/>
                      <a:pt x="7177" y="1592"/>
                      <a:pt x="7220" y="1562"/>
                    </a:cubicBezTo>
                    <a:cubicBezTo>
                      <a:pt x="7458" y="1393"/>
                      <a:pt x="8233" y="1080"/>
                      <a:pt x="9029" y="1080"/>
                    </a:cubicBezTo>
                    <a:cubicBezTo>
                      <a:pt x="9467" y="1080"/>
                      <a:pt x="9840" y="1172"/>
                      <a:pt x="10137" y="1353"/>
                    </a:cubicBezTo>
                    <a:cubicBezTo>
                      <a:pt x="10491" y="1569"/>
                      <a:pt x="10825" y="1968"/>
                      <a:pt x="11308" y="3213"/>
                    </a:cubicBezTo>
                    <a:cubicBezTo>
                      <a:pt x="11991" y="4974"/>
                      <a:pt x="11820" y="6477"/>
                      <a:pt x="11347" y="7186"/>
                    </a:cubicBezTo>
                    <a:cubicBezTo>
                      <a:pt x="11175" y="7442"/>
                      <a:pt x="11116" y="7769"/>
                      <a:pt x="11184" y="8078"/>
                    </a:cubicBezTo>
                    <a:cubicBezTo>
                      <a:pt x="11422" y="9164"/>
                      <a:pt x="11247" y="9602"/>
                      <a:pt x="11210" y="9679"/>
                    </a:cubicBezTo>
                    <a:cubicBezTo>
                      <a:pt x="11181" y="9712"/>
                      <a:pt x="11153" y="9748"/>
                      <a:pt x="11129" y="9786"/>
                    </a:cubicBezTo>
                    <a:cubicBezTo>
                      <a:pt x="11091" y="9842"/>
                      <a:pt x="11044" y="9902"/>
                      <a:pt x="10992" y="9969"/>
                    </a:cubicBezTo>
                    <a:cubicBezTo>
                      <a:pt x="10578" y="10507"/>
                      <a:pt x="9806" y="11510"/>
                      <a:pt x="9806" y="13567"/>
                    </a:cubicBezTo>
                    <a:cubicBezTo>
                      <a:pt x="9806" y="15972"/>
                      <a:pt x="11535" y="17087"/>
                      <a:pt x="12500" y="17361"/>
                    </a:cubicBezTo>
                    <a:cubicBezTo>
                      <a:pt x="13925" y="17916"/>
                      <a:pt x="15432" y="18665"/>
                      <a:pt x="15675" y="20520"/>
                    </a:cubicBezTo>
                    <a:lnTo>
                      <a:pt x="1016" y="20520"/>
                    </a:lnTo>
                    <a:close/>
                    <a:moveTo>
                      <a:pt x="12782" y="16326"/>
                    </a:moveTo>
                    <a:cubicBezTo>
                      <a:pt x="12782" y="16326"/>
                      <a:pt x="10788" y="15813"/>
                      <a:pt x="10788" y="13567"/>
                    </a:cubicBezTo>
                    <a:cubicBezTo>
                      <a:pt x="10788" y="11595"/>
                      <a:pt x="11607" y="10900"/>
                      <a:pt x="11923" y="10420"/>
                    </a:cubicBezTo>
                    <a:cubicBezTo>
                      <a:pt x="11923" y="10420"/>
                      <a:pt x="12573" y="9806"/>
                      <a:pt x="12138" y="7825"/>
                    </a:cubicBezTo>
                    <a:cubicBezTo>
                      <a:pt x="12863" y="6740"/>
                      <a:pt x="12999" y="4821"/>
                      <a:pt x="12211" y="2789"/>
                    </a:cubicBezTo>
                    <a:cubicBezTo>
                      <a:pt x="11716" y="1514"/>
                      <a:pt x="11279" y="815"/>
                      <a:pt x="10613" y="409"/>
                    </a:cubicBezTo>
                    <a:cubicBezTo>
                      <a:pt x="10124" y="111"/>
                      <a:pt x="9569" y="0"/>
                      <a:pt x="9029" y="0"/>
                    </a:cubicBezTo>
                    <a:cubicBezTo>
                      <a:pt x="8023" y="0"/>
                      <a:pt x="7070" y="384"/>
                      <a:pt x="6690" y="653"/>
                    </a:cubicBezTo>
                    <a:cubicBezTo>
                      <a:pt x="5576" y="1192"/>
                      <a:pt x="4828" y="1688"/>
                      <a:pt x="4126" y="3579"/>
                    </a:cubicBezTo>
                    <a:cubicBezTo>
                      <a:pt x="3556" y="5114"/>
                      <a:pt x="4241" y="6891"/>
                      <a:pt x="4598" y="7757"/>
                    </a:cubicBezTo>
                    <a:cubicBezTo>
                      <a:pt x="4163" y="9739"/>
                      <a:pt x="4767" y="10420"/>
                      <a:pt x="4767" y="10420"/>
                    </a:cubicBezTo>
                    <a:cubicBezTo>
                      <a:pt x="5083" y="10900"/>
                      <a:pt x="5903" y="11595"/>
                      <a:pt x="5903" y="13567"/>
                    </a:cubicBezTo>
                    <a:cubicBezTo>
                      <a:pt x="5903" y="15813"/>
                      <a:pt x="3909" y="16326"/>
                      <a:pt x="3909" y="16326"/>
                    </a:cubicBezTo>
                    <a:cubicBezTo>
                      <a:pt x="2642" y="16817"/>
                      <a:pt x="0" y="17821"/>
                      <a:pt x="0" y="21060"/>
                    </a:cubicBezTo>
                    <a:cubicBezTo>
                      <a:pt x="0" y="21060"/>
                      <a:pt x="0" y="21600"/>
                      <a:pt x="491" y="21600"/>
                    </a:cubicBezTo>
                    <a:lnTo>
                      <a:pt x="16200" y="21600"/>
                    </a:lnTo>
                    <a:cubicBezTo>
                      <a:pt x="16691" y="21600"/>
                      <a:pt x="16691" y="21060"/>
                      <a:pt x="16691" y="21060"/>
                    </a:cubicBezTo>
                    <a:cubicBezTo>
                      <a:pt x="16691" y="17821"/>
                      <a:pt x="14048" y="16817"/>
                      <a:pt x="12782" y="16326"/>
                    </a:cubicBezTo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38075" tIns="38075" rIns="38075" bIns="3807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999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5" name="Google Shape;84;p1">
                <a:extLst>
                  <a:ext uri="{FF2B5EF4-FFF2-40B4-BE49-F238E27FC236}">
                    <a16:creationId xmlns:a16="http://schemas.microsoft.com/office/drawing/2014/main" id="{EAC9BE6D-87C9-CC6A-E1EA-9518120BD121}"/>
                  </a:ext>
                </a:extLst>
              </p:cNvPr>
              <p:cNvSpPr/>
              <p:nvPr/>
            </p:nvSpPr>
            <p:spPr>
              <a:xfrm>
                <a:off x="6740180" y="7552180"/>
                <a:ext cx="1048454" cy="857921"/>
              </a:xfrm>
              <a:custGeom>
                <a:avLst/>
                <a:gdLst/>
                <a:ahLst/>
                <a:cxnLst/>
                <a:rect l="l" t="t" r="r" b="b"/>
                <a:pathLst>
                  <a:path w="21600" h="21600" extrusionOk="0">
                    <a:moveTo>
                      <a:pt x="4457" y="20400"/>
                    </a:moveTo>
                    <a:cubicBezTo>
                      <a:pt x="4686" y="18711"/>
                      <a:pt x="5897" y="18036"/>
                      <a:pt x="7134" y="17493"/>
                    </a:cubicBezTo>
                    <a:lnTo>
                      <a:pt x="7173" y="17477"/>
                    </a:lnTo>
                    <a:cubicBezTo>
                      <a:pt x="8055" y="17190"/>
                      <a:pt x="9626" y="16039"/>
                      <a:pt x="9626" y="13569"/>
                    </a:cubicBezTo>
                    <a:cubicBezTo>
                      <a:pt x="9626" y="11474"/>
                      <a:pt x="8932" y="10452"/>
                      <a:pt x="8558" y="9902"/>
                    </a:cubicBezTo>
                    <a:cubicBezTo>
                      <a:pt x="8484" y="9791"/>
                      <a:pt x="8394" y="9649"/>
                      <a:pt x="8414" y="9680"/>
                    </a:cubicBezTo>
                    <a:cubicBezTo>
                      <a:pt x="8384" y="9599"/>
                      <a:pt x="8237" y="9129"/>
                      <a:pt x="8449" y="8035"/>
                    </a:cubicBezTo>
                    <a:cubicBezTo>
                      <a:pt x="8549" y="7522"/>
                      <a:pt x="8380" y="7241"/>
                      <a:pt x="8380" y="7241"/>
                    </a:cubicBezTo>
                    <a:cubicBezTo>
                      <a:pt x="8112" y="6505"/>
                      <a:pt x="7614" y="5133"/>
                      <a:pt x="7988" y="4025"/>
                    </a:cubicBezTo>
                    <a:cubicBezTo>
                      <a:pt x="8490" y="2492"/>
                      <a:pt x="8935" y="2190"/>
                      <a:pt x="9741" y="1747"/>
                    </a:cubicBezTo>
                    <a:cubicBezTo>
                      <a:pt x="9788" y="1721"/>
                      <a:pt x="9834" y="1691"/>
                      <a:pt x="9877" y="1657"/>
                    </a:cubicBezTo>
                    <a:cubicBezTo>
                      <a:pt x="10029" y="1535"/>
                      <a:pt x="10674" y="1200"/>
                      <a:pt x="11403" y="1200"/>
                    </a:cubicBezTo>
                    <a:cubicBezTo>
                      <a:pt x="11768" y="1200"/>
                      <a:pt x="12075" y="1285"/>
                      <a:pt x="12318" y="1454"/>
                    </a:cubicBezTo>
                    <a:cubicBezTo>
                      <a:pt x="12610" y="1655"/>
                      <a:pt x="12890" y="2039"/>
                      <a:pt x="13313" y="3271"/>
                    </a:cubicBezTo>
                    <a:cubicBezTo>
                      <a:pt x="14101" y="5469"/>
                      <a:pt x="13602" y="6698"/>
                      <a:pt x="13350" y="7124"/>
                    </a:cubicBezTo>
                    <a:cubicBezTo>
                      <a:pt x="13183" y="7407"/>
                      <a:pt x="13126" y="7764"/>
                      <a:pt x="13191" y="8102"/>
                    </a:cubicBezTo>
                    <a:cubicBezTo>
                      <a:pt x="13386" y="9109"/>
                      <a:pt x="13260" y="9534"/>
                      <a:pt x="13227" y="9619"/>
                    </a:cubicBezTo>
                    <a:cubicBezTo>
                      <a:pt x="13219" y="9631"/>
                      <a:pt x="13101" y="9814"/>
                      <a:pt x="13041" y="9902"/>
                    </a:cubicBezTo>
                    <a:cubicBezTo>
                      <a:pt x="12668" y="10452"/>
                      <a:pt x="11973" y="11474"/>
                      <a:pt x="11973" y="13569"/>
                    </a:cubicBezTo>
                    <a:cubicBezTo>
                      <a:pt x="11973" y="16039"/>
                      <a:pt x="13545" y="17190"/>
                      <a:pt x="14427" y="17477"/>
                    </a:cubicBezTo>
                    <a:lnTo>
                      <a:pt x="14466" y="17493"/>
                    </a:lnTo>
                    <a:cubicBezTo>
                      <a:pt x="15703" y="18036"/>
                      <a:pt x="16914" y="18711"/>
                      <a:pt x="17143" y="20400"/>
                    </a:cubicBezTo>
                    <a:cubicBezTo>
                      <a:pt x="17143" y="20400"/>
                      <a:pt x="4457" y="20400"/>
                      <a:pt x="4457" y="20400"/>
                    </a:cubicBezTo>
                    <a:close/>
                    <a:moveTo>
                      <a:pt x="14715" y="16328"/>
                    </a:moveTo>
                    <a:cubicBezTo>
                      <a:pt x="14715" y="16328"/>
                      <a:pt x="12955" y="15815"/>
                      <a:pt x="12955" y="13569"/>
                    </a:cubicBezTo>
                    <a:cubicBezTo>
                      <a:pt x="12955" y="11596"/>
                      <a:pt x="13678" y="10901"/>
                      <a:pt x="13957" y="10421"/>
                    </a:cubicBezTo>
                    <a:cubicBezTo>
                      <a:pt x="13957" y="10421"/>
                      <a:pt x="14531" y="9807"/>
                      <a:pt x="14146" y="7826"/>
                    </a:cubicBezTo>
                    <a:cubicBezTo>
                      <a:pt x="14787" y="6740"/>
                      <a:pt x="14995" y="4972"/>
                      <a:pt x="14211" y="2789"/>
                    </a:cubicBezTo>
                    <a:cubicBezTo>
                      <a:pt x="13774" y="1514"/>
                      <a:pt x="13389" y="815"/>
                      <a:pt x="12801" y="409"/>
                    </a:cubicBezTo>
                    <a:cubicBezTo>
                      <a:pt x="12370" y="110"/>
                      <a:pt x="11880" y="0"/>
                      <a:pt x="11403" y="0"/>
                    </a:cubicBezTo>
                    <a:cubicBezTo>
                      <a:pt x="10516" y="0"/>
                      <a:pt x="9675" y="384"/>
                      <a:pt x="9339" y="653"/>
                    </a:cubicBezTo>
                    <a:cubicBezTo>
                      <a:pt x="8357" y="1192"/>
                      <a:pt x="7697" y="1688"/>
                      <a:pt x="7077" y="3579"/>
                    </a:cubicBezTo>
                    <a:cubicBezTo>
                      <a:pt x="6540" y="5168"/>
                      <a:pt x="7179" y="6892"/>
                      <a:pt x="7494" y="7758"/>
                    </a:cubicBezTo>
                    <a:cubicBezTo>
                      <a:pt x="7110" y="9740"/>
                      <a:pt x="7642" y="10421"/>
                      <a:pt x="7642" y="10421"/>
                    </a:cubicBezTo>
                    <a:cubicBezTo>
                      <a:pt x="7922" y="10901"/>
                      <a:pt x="8644" y="11596"/>
                      <a:pt x="8644" y="13569"/>
                    </a:cubicBezTo>
                    <a:cubicBezTo>
                      <a:pt x="8644" y="15815"/>
                      <a:pt x="6885" y="16328"/>
                      <a:pt x="6885" y="16328"/>
                    </a:cubicBezTo>
                    <a:cubicBezTo>
                      <a:pt x="5768" y="16819"/>
                      <a:pt x="3436" y="17760"/>
                      <a:pt x="3436" y="21000"/>
                    </a:cubicBezTo>
                    <a:cubicBezTo>
                      <a:pt x="3436" y="21000"/>
                      <a:pt x="3436" y="21600"/>
                      <a:pt x="3927" y="21600"/>
                    </a:cubicBezTo>
                    <a:lnTo>
                      <a:pt x="17673" y="21600"/>
                    </a:lnTo>
                    <a:cubicBezTo>
                      <a:pt x="18164" y="21600"/>
                      <a:pt x="18164" y="21000"/>
                      <a:pt x="18164" y="21000"/>
                    </a:cubicBezTo>
                    <a:cubicBezTo>
                      <a:pt x="18164" y="17760"/>
                      <a:pt x="15832" y="16819"/>
                      <a:pt x="14715" y="16328"/>
                    </a:cubicBezTo>
                    <a:moveTo>
                      <a:pt x="19516" y="15006"/>
                    </a:moveTo>
                    <a:cubicBezTo>
                      <a:pt x="19516" y="15006"/>
                      <a:pt x="18416" y="14701"/>
                      <a:pt x="18416" y="12954"/>
                    </a:cubicBezTo>
                    <a:cubicBezTo>
                      <a:pt x="18416" y="11419"/>
                      <a:pt x="18794" y="10879"/>
                      <a:pt x="19017" y="10506"/>
                    </a:cubicBezTo>
                    <a:cubicBezTo>
                      <a:pt x="19017" y="10506"/>
                      <a:pt x="19443" y="9975"/>
                      <a:pt x="19136" y="8435"/>
                    </a:cubicBezTo>
                    <a:cubicBezTo>
                      <a:pt x="19388" y="7760"/>
                      <a:pt x="19900" y="6419"/>
                      <a:pt x="19470" y="5184"/>
                    </a:cubicBezTo>
                    <a:cubicBezTo>
                      <a:pt x="18974" y="3714"/>
                      <a:pt x="18645" y="3327"/>
                      <a:pt x="17860" y="2908"/>
                    </a:cubicBezTo>
                    <a:cubicBezTo>
                      <a:pt x="17591" y="2699"/>
                      <a:pt x="16918" y="2400"/>
                      <a:pt x="16208" y="2400"/>
                    </a:cubicBezTo>
                    <a:cubicBezTo>
                      <a:pt x="15873" y="2400"/>
                      <a:pt x="15531" y="2473"/>
                      <a:pt x="15218" y="2647"/>
                    </a:cubicBezTo>
                    <a:cubicBezTo>
                      <a:pt x="15343" y="3035"/>
                      <a:pt x="15449" y="3420"/>
                      <a:pt x="15525" y="3799"/>
                    </a:cubicBezTo>
                    <a:cubicBezTo>
                      <a:pt x="15537" y="3790"/>
                      <a:pt x="15550" y="3779"/>
                      <a:pt x="15563" y="3770"/>
                    </a:cubicBezTo>
                    <a:cubicBezTo>
                      <a:pt x="15730" y="3657"/>
                      <a:pt x="15948" y="3600"/>
                      <a:pt x="16208" y="3600"/>
                    </a:cubicBezTo>
                    <a:cubicBezTo>
                      <a:pt x="16716" y="3600"/>
                      <a:pt x="17211" y="3825"/>
                      <a:pt x="17332" y="3919"/>
                    </a:cubicBezTo>
                    <a:cubicBezTo>
                      <a:pt x="17375" y="3953"/>
                      <a:pt x="17421" y="3983"/>
                      <a:pt x="17467" y="4008"/>
                    </a:cubicBezTo>
                    <a:cubicBezTo>
                      <a:pt x="17950" y="4265"/>
                      <a:pt x="18131" y="4362"/>
                      <a:pt x="18562" y="5641"/>
                    </a:cubicBezTo>
                    <a:cubicBezTo>
                      <a:pt x="18822" y="6387"/>
                      <a:pt x="18452" y="7378"/>
                      <a:pt x="18253" y="7911"/>
                    </a:cubicBezTo>
                    <a:cubicBezTo>
                      <a:pt x="18161" y="8156"/>
                      <a:pt x="18130" y="8457"/>
                      <a:pt x="18182" y="8718"/>
                    </a:cubicBezTo>
                    <a:cubicBezTo>
                      <a:pt x="18316" y="9392"/>
                      <a:pt x="18254" y="9706"/>
                      <a:pt x="18232" y="9784"/>
                    </a:cubicBezTo>
                    <a:cubicBezTo>
                      <a:pt x="18230" y="9788"/>
                      <a:pt x="18227" y="9793"/>
                      <a:pt x="18224" y="9798"/>
                    </a:cubicBezTo>
                    <a:lnTo>
                      <a:pt x="18191" y="9853"/>
                    </a:lnTo>
                    <a:cubicBezTo>
                      <a:pt x="17926" y="10290"/>
                      <a:pt x="17434" y="11106"/>
                      <a:pt x="17434" y="12954"/>
                    </a:cubicBezTo>
                    <a:cubicBezTo>
                      <a:pt x="17434" y="15019"/>
                      <a:pt x="18570" y="15933"/>
                      <a:pt x="19229" y="16155"/>
                    </a:cubicBezTo>
                    <a:cubicBezTo>
                      <a:pt x="19856" y="16429"/>
                      <a:pt x="20435" y="16859"/>
                      <a:pt x="20582" y="17999"/>
                    </a:cubicBezTo>
                    <a:lnTo>
                      <a:pt x="18459" y="18000"/>
                    </a:lnTo>
                    <a:cubicBezTo>
                      <a:pt x="18647" y="18353"/>
                      <a:pt x="18802" y="18755"/>
                      <a:pt x="18920" y="19200"/>
                    </a:cubicBezTo>
                    <a:lnTo>
                      <a:pt x="21109" y="19199"/>
                    </a:lnTo>
                    <a:cubicBezTo>
                      <a:pt x="21600" y="19199"/>
                      <a:pt x="21600" y="18599"/>
                      <a:pt x="21600" y="18599"/>
                    </a:cubicBezTo>
                    <a:cubicBezTo>
                      <a:pt x="21600" y="16199"/>
                      <a:pt x="20410" y="15388"/>
                      <a:pt x="19516" y="15006"/>
                    </a:cubicBezTo>
                    <a:moveTo>
                      <a:pt x="2371" y="16155"/>
                    </a:moveTo>
                    <a:cubicBezTo>
                      <a:pt x="3030" y="15933"/>
                      <a:pt x="4166" y="15019"/>
                      <a:pt x="4166" y="12954"/>
                    </a:cubicBezTo>
                    <a:cubicBezTo>
                      <a:pt x="4166" y="11106"/>
                      <a:pt x="3673" y="10290"/>
                      <a:pt x="3409" y="9853"/>
                    </a:cubicBezTo>
                    <a:lnTo>
                      <a:pt x="3376" y="9798"/>
                    </a:lnTo>
                    <a:cubicBezTo>
                      <a:pt x="3373" y="9793"/>
                      <a:pt x="3370" y="9788"/>
                      <a:pt x="3367" y="9784"/>
                    </a:cubicBezTo>
                    <a:cubicBezTo>
                      <a:pt x="3346" y="9706"/>
                      <a:pt x="3283" y="9392"/>
                      <a:pt x="3418" y="8718"/>
                    </a:cubicBezTo>
                    <a:cubicBezTo>
                      <a:pt x="3470" y="8457"/>
                      <a:pt x="3439" y="8156"/>
                      <a:pt x="3347" y="7911"/>
                    </a:cubicBezTo>
                    <a:cubicBezTo>
                      <a:pt x="3148" y="7378"/>
                      <a:pt x="2778" y="6387"/>
                      <a:pt x="3038" y="5641"/>
                    </a:cubicBezTo>
                    <a:cubicBezTo>
                      <a:pt x="3469" y="4362"/>
                      <a:pt x="3649" y="4265"/>
                      <a:pt x="4133" y="4008"/>
                    </a:cubicBezTo>
                    <a:cubicBezTo>
                      <a:pt x="4180" y="3983"/>
                      <a:pt x="4225" y="3953"/>
                      <a:pt x="4268" y="3919"/>
                    </a:cubicBezTo>
                    <a:cubicBezTo>
                      <a:pt x="4389" y="3825"/>
                      <a:pt x="4884" y="3600"/>
                      <a:pt x="5392" y="3600"/>
                    </a:cubicBezTo>
                    <a:cubicBezTo>
                      <a:pt x="5636" y="3600"/>
                      <a:pt x="5839" y="3655"/>
                      <a:pt x="6002" y="3755"/>
                    </a:cubicBezTo>
                    <a:cubicBezTo>
                      <a:pt x="6045" y="3548"/>
                      <a:pt x="6096" y="3341"/>
                      <a:pt x="6165" y="3134"/>
                    </a:cubicBezTo>
                    <a:cubicBezTo>
                      <a:pt x="6225" y="2950"/>
                      <a:pt x="6289" y="2793"/>
                      <a:pt x="6351" y="2630"/>
                    </a:cubicBezTo>
                    <a:cubicBezTo>
                      <a:pt x="6046" y="2468"/>
                      <a:pt x="5716" y="2400"/>
                      <a:pt x="5392" y="2400"/>
                    </a:cubicBezTo>
                    <a:cubicBezTo>
                      <a:pt x="4682" y="2400"/>
                      <a:pt x="4009" y="2699"/>
                      <a:pt x="3740" y="2908"/>
                    </a:cubicBezTo>
                    <a:cubicBezTo>
                      <a:pt x="2955" y="3327"/>
                      <a:pt x="2625" y="3714"/>
                      <a:pt x="2130" y="5184"/>
                    </a:cubicBezTo>
                    <a:cubicBezTo>
                      <a:pt x="1700" y="6419"/>
                      <a:pt x="2212" y="7760"/>
                      <a:pt x="2464" y="8435"/>
                    </a:cubicBezTo>
                    <a:cubicBezTo>
                      <a:pt x="2156" y="9975"/>
                      <a:pt x="2583" y="10506"/>
                      <a:pt x="2583" y="10506"/>
                    </a:cubicBezTo>
                    <a:cubicBezTo>
                      <a:pt x="2806" y="10879"/>
                      <a:pt x="3185" y="11419"/>
                      <a:pt x="3185" y="12954"/>
                    </a:cubicBezTo>
                    <a:cubicBezTo>
                      <a:pt x="3185" y="14701"/>
                      <a:pt x="2084" y="15006"/>
                      <a:pt x="2084" y="15006"/>
                    </a:cubicBezTo>
                    <a:cubicBezTo>
                      <a:pt x="1191" y="15388"/>
                      <a:pt x="0" y="16199"/>
                      <a:pt x="0" y="18599"/>
                    </a:cubicBezTo>
                    <a:cubicBezTo>
                      <a:pt x="0" y="18599"/>
                      <a:pt x="0" y="19199"/>
                      <a:pt x="491" y="19199"/>
                    </a:cubicBezTo>
                    <a:lnTo>
                      <a:pt x="2680" y="19200"/>
                    </a:lnTo>
                    <a:cubicBezTo>
                      <a:pt x="2798" y="18755"/>
                      <a:pt x="2952" y="18353"/>
                      <a:pt x="3141" y="18000"/>
                    </a:cubicBezTo>
                    <a:lnTo>
                      <a:pt x="1018" y="17999"/>
                    </a:lnTo>
                    <a:cubicBezTo>
                      <a:pt x="1165" y="16859"/>
                      <a:pt x="1744" y="16429"/>
                      <a:pt x="2371" y="16155"/>
                    </a:cubicBezTo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38075" tIns="38075" rIns="38075" bIns="3807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999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6" name="Google Shape;85;p1">
                <a:extLst>
                  <a:ext uri="{FF2B5EF4-FFF2-40B4-BE49-F238E27FC236}">
                    <a16:creationId xmlns:a16="http://schemas.microsoft.com/office/drawing/2014/main" id="{121C198E-5F66-2E3E-BCE0-21CF515661B9}"/>
                  </a:ext>
                </a:extLst>
              </p:cNvPr>
              <p:cNvSpPr/>
              <p:nvPr/>
            </p:nvSpPr>
            <p:spPr>
              <a:xfrm>
                <a:off x="21938675" y="7591154"/>
                <a:ext cx="692698" cy="846631"/>
              </a:xfrm>
              <a:custGeom>
                <a:avLst/>
                <a:gdLst/>
                <a:ahLst/>
                <a:cxnLst/>
                <a:rect l="l" t="t" r="r" b="b"/>
                <a:pathLst>
                  <a:path w="21600" h="21600" extrusionOk="0">
                    <a:moveTo>
                      <a:pt x="14400" y="13745"/>
                    </a:moveTo>
                    <a:lnTo>
                      <a:pt x="3600" y="13745"/>
                    </a:lnTo>
                    <a:cubicBezTo>
                      <a:pt x="3269" y="13745"/>
                      <a:pt x="3000" y="13966"/>
                      <a:pt x="3000" y="14236"/>
                    </a:cubicBezTo>
                    <a:cubicBezTo>
                      <a:pt x="3000" y="14508"/>
                      <a:pt x="3269" y="14727"/>
                      <a:pt x="3600" y="14727"/>
                    </a:cubicBezTo>
                    <a:lnTo>
                      <a:pt x="14400" y="14727"/>
                    </a:lnTo>
                    <a:cubicBezTo>
                      <a:pt x="14731" y="14727"/>
                      <a:pt x="15000" y="14508"/>
                      <a:pt x="15000" y="14236"/>
                    </a:cubicBezTo>
                    <a:cubicBezTo>
                      <a:pt x="15000" y="13966"/>
                      <a:pt x="14731" y="13745"/>
                      <a:pt x="14400" y="13745"/>
                    </a:cubicBezTo>
                    <a:moveTo>
                      <a:pt x="3000" y="11291"/>
                    </a:moveTo>
                    <a:cubicBezTo>
                      <a:pt x="3000" y="11562"/>
                      <a:pt x="3269" y="11782"/>
                      <a:pt x="3600" y="11782"/>
                    </a:cubicBezTo>
                    <a:lnTo>
                      <a:pt x="18000" y="11782"/>
                    </a:lnTo>
                    <a:cubicBezTo>
                      <a:pt x="18331" y="11782"/>
                      <a:pt x="18600" y="11562"/>
                      <a:pt x="18600" y="11291"/>
                    </a:cubicBezTo>
                    <a:cubicBezTo>
                      <a:pt x="18600" y="11020"/>
                      <a:pt x="18331" y="10800"/>
                      <a:pt x="18000" y="10800"/>
                    </a:cubicBezTo>
                    <a:lnTo>
                      <a:pt x="3600" y="10800"/>
                    </a:lnTo>
                    <a:cubicBezTo>
                      <a:pt x="3269" y="10800"/>
                      <a:pt x="3000" y="11020"/>
                      <a:pt x="3000" y="11291"/>
                    </a:cubicBezTo>
                    <a:moveTo>
                      <a:pt x="20400" y="20618"/>
                    </a:moveTo>
                    <a:lnTo>
                      <a:pt x="6600" y="20618"/>
                    </a:lnTo>
                    <a:lnTo>
                      <a:pt x="1200" y="16200"/>
                    </a:lnTo>
                    <a:lnTo>
                      <a:pt x="1200" y="2945"/>
                    </a:lnTo>
                    <a:lnTo>
                      <a:pt x="4200" y="2945"/>
                    </a:lnTo>
                    <a:lnTo>
                      <a:pt x="4200" y="4418"/>
                    </a:lnTo>
                    <a:cubicBezTo>
                      <a:pt x="4200" y="4690"/>
                      <a:pt x="4469" y="4909"/>
                      <a:pt x="4800" y="4909"/>
                    </a:cubicBezTo>
                    <a:cubicBezTo>
                      <a:pt x="5131" y="4909"/>
                      <a:pt x="5400" y="4690"/>
                      <a:pt x="5400" y="4418"/>
                    </a:cubicBezTo>
                    <a:lnTo>
                      <a:pt x="5400" y="2945"/>
                    </a:lnTo>
                    <a:lnTo>
                      <a:pt x="6600" y="2945"/>
                    </a:lnTo>
                    <a:lnTo>
                      <a:pt x="6600" y="4418"/>
                    </a:lnTo>
                    <a:cubicBezTo>
                      <a:pt x="6600" y="4690"/>
                      <a:pt x="6869" y="4909"/>
                      <a:pt x="7200" y="4909"/>
                    </a:cubicBezTo>
                    <a:cubicBezTo>
                      <a:pt x="7531" y="4909"/>
                      <a:pt x="7800" y="4690"/>
                      <a:pt x="7800" y="4418"/>
                    </a:cubicBezTo>
                    <a:lnTo>
                      <a:pt x="7800" y="2945"/>
                    </a:lnTo>
                    <a:lnTo>
                      <a:pt x="9000" y="2945"/>
                    </a:lnTo>
                    <a:lnTo>
                      <a:pt x="9000" y="4418"/>
                    </a:lnTo>
                    <a:cubicBezTo>
                      <a:pt x="9000" y="4690"/>
                      <a:pt x="9269" y="4909"/>
                      <a:pt x="9600" y="4909"/>
                    </a:cubicBezTo>
                    <a:cubicBezTo>
                      <a:pt x="9931" y="4909"/>
                      <a:pt x="10200" y="4690"/>
                      <a:pt x="10200" y="4418"/>
                    </a:cubicBezTo>
                    <a:lnTo>
                      <a:pt x="10200" y="2945"/>
                    </a:lnTo>
                    <a:lnTo>
                      <a:pt x="11400" y="2945"/>
                    </a:lnTo>
                    <a:lnTo>
                      <a:pt x="11400" y="4418"/>
                    </a:lnTo>
                    <a:cubicBezTo>
                      <a:pt x="11400" y="4690"/>
                      <a:pt x="11669" y="4909"/>
                      <a:pt x="12000" y="4909"/>
                    </a:cubicBezTo>
                    <a:cubicBezTo>
                      <a:pt x="12331" y="4909"/>
                      <a:pt x="12600" y="4690"/>
                      <a:pt x="12600" y="4418"/>
                    </a:cubicBezTo>
                    <a:lnTo>
                      <a:pt x="12600" y="2945"/>
                    </a:lnTo>
                    <a:lnTo>
                      <a:pt x="13800" y="2945"/>
                    </a:lnTo>
                    <a:lnTo>
                      <a:pt x="13800" y="4418"/>
                    </a:lnTo>
                    <a:cubicBezTo>
                      <a:pt x="13800" y="4690"/>
                      <a:pt x="14069" y="4909"/>
                      <a:pt x="14400" y="4909"/>
                    </a:cubicBezTo>
                    <a:cubicBezTo>
                      <a:pt x="14731" y="4909"/>
                      <a:pt x="15000" y="4690"/>
                      <a:pt x="15000" y="4418"/>
                    </a:cubicBezTo>
                    <a:lnTo>
                      <a:pt x="15000" y="2945"/>
                    </a:lnTo>
                    <a:lnTo>
                      <a:pt x="16200" y="2945"/>
                    </a:lnTo>
                    <a:lnTo>
                      <a:pt x="16200" y="4418"/>
                    </a:lnTo>
                    <a:cubicBezTo>
                      <a:pt x="16200" y="4690"/>
                      <a:pt x="16469" y="4909"/>
                      <a:pt x="16800" y="4909"/>
                    </a:cubicBezTo>
                    <a:cubicBezTo>
                      <a:pt x="17131" y="4909"/>
                      <a:pt x="17400" y="4690"/>
                      <a:pt x="17400" y="4418"/>
                    </a:cubicBezTo>
                    <a:lnTo>
                      <a:pt x="17400" y="2945"/>
                    </a:lnTo>
                    <a:lnTo>
                      <a:pt x="20400" y="2945"/>
                    </a:lnTo>
                    <a:cubicBezTo>
                      <a:pt x="20400" y="2945"/>
                      <a:pt x="20400" y="20618"/>
                      <a:pt x="20400" y="20618"/>
                    </a:cubicBezTo>
                    <a:close/>
                    <a:moveTo>
                      <a:pt x="1200" y="20618"/>
                    </a:moveTo>
                    <a:lnTo>
                      <a:pt x="1200" y="17673"/>
                    </a:lnTo>
                    <a:lnTo>
                      <a:pt x="4800" y="20618"/>
                    </a:lnTo>
                    <a:cubicBezTo>
                      <a:pt x="4800" y="20618"/>
                      <a:pt x="1200" y="20618"/>
                      <a:pt x="1200" y="20618"/>
                    </a:cubicBezTo>
                    <a:close/>
                    <a:moveTo>
                      <a:pt x="20400" y="1964"/>
                    </a:moveTo>
                    <a:lnTo>
                      <a:pt x="17400" y="1964"/>
                    </a:lnTo>
                    <a:lnTo>
                      <a:pt x="17400" y="491"/>
                    </a:lnTo>
                    <a:cubicBezTo>
                      <a:pt x="17400" y="220"/>
                      <a:pt x="17131" y="0"/>
                      <a:pt x="16800" y="0"/>
                    </a:cubicBezTo>
                    <a:cubicBezTo>
                      <a:pt x="16469" y="0"/>
                      <a:pt x="16200" y="220"/>
                      <a:pt x="16200" y="491"/>
                    </a:cubicBezTo>
                    <a:lnTo>
                      <a:pt x="16200" y="1964"/>
                    </a:lnTo>
                    <a:lnTo>
                      <a:pt x="15000" y="1964"/>
                    </a:lnTo>
                    <a:lnTo>
                      <a:pt x="15000" y="491"/>
                    </a:lnTo>
                    <a:cubicBezTo>
                      <a:pt x="15000" y="220"/>
                      <a:pt x="14731" y="0"/>
                      <a:pt x="14400" y="0"/>
                    </a:cubicBezTo>
                    <a:cubicBezTo>
                      <a:pt x="14069" y="0"/>
                      <a:pt x="13800" y="220"/>
                      <a:pt x="13800" y="491"/>
                    </a:cubicBezTo>
                    <a:lnTo>
                      <a:pt x="13800" y="1964"/>
                    </a:lnTo>
                    <a:lnTo>
                      <a:pt x="12600" y="1964"/>
                    </a:lnTo>
                    <a:lnTo>
                      <a:pt x="12600" y="491"/>
                    </a:lnTo>
                    <a:cubicBezTo>
                      <a:pt x="12600" y="220"/>
                      <a:pt x="12331" y="0"/>
                      <a:pt x="12000" y="0"/>
                    </a:cubicBezTo>
                    <a:cubicBezTo>
                      <a:pt x="11669" y="0"/>
                      <a:pt x="11400" y="220"/>
                      <a:pt x="11400" y="491"/>
                    </a:cubicBezTo>
                    <a:lnTo>
                      <a:pt x="11400" y="1964"/>
                    </a:lnTo>
                    <a:lnTo>
                      <a:pt x="10200" y="1964"/>
                    </a:lnTo>
                    <a:lnTo>
                      <a:pt x="10200" y="491"/>
                    </a:lnTo>
                    <a:cubicBezTo>
                      <a:pt x="10200" y="220"/>
                      <a:pt x="9931" y="0"/>
                      <a:pt x="9600" y="0"/>
                    </a:cubicBezTo>
                    <a:cubicBezTo>
                      <a:pt x="9269" y="0"/>
                      <a:pt x="9000" y="220"/>
                      <a:pt x="9000" y="491"/>
                    </a:cubicBezTo>
                    <a:lnTo>
                      <a:pt x="9000" y="1964"/>
                    </a:lnTo>
                    <a:lnTo>
                      <a:pt x="7800" y="1964"/>
                    </a:lnTo>
                    <a:lnTo>
                      <a:pt x="7800" y="491"/>
                    </a:lnTo>
                    <a:cubicBezTo>
                      <a:pt x="7800" y="220"/>
                      <a:pt x="7531" y="0"/>
                      <a:pt x="7200" y="0"/>
                    </a:cubicBezTo>
                    <a:cubicBezTo>
                      <a:pt x="6869" y="0"/>
                      <a:pt x="6600" y="220"/>
                      <a:pt x="6600" y="491"/>
                    </a:cubicBezTo>
                    <a:lnTo>
                      <a:pt x="6600" y="1964"/>
                    </a:lnTo>
                    <a:lnTo>
                      <a:pt x="5400" y="1964"/>
                    </a:lnTo>
                    <a:lnTo>
                      <a:pt x="5400" y="491"/>
                    </a:lnTo>
                    <a:cubicBezTo>
                      <a:pt x="5400" y="220"/>
                      <a:pt x="5131" y="0"/>
                      <a:pt x="4800" y="0"/>
                    </a:cubicBezTo>
                    <a:cubicBezTo>
                      <a:pt x="4469" y="0"/>
                      <a:pt x="4200" y="220"/>
                      <a:pt x="4200" y="491"/>
                    </a:cubicBezTo>
                    <a:lnTo>
                      <a:pt x="4200" y="1964"/>
                    </a:lnTo>
                    <a:lnTo>
                      <a:pt x="1200" y="1964"/>
                    </a:lnTo>
                    <a:cubicBezTo>
                      <a:pt x="538" y="1964"/>
                      <a:pt x="0" y="2404"/>
                      <a:pt x="0" y="2945"/>
                    </a:cubicBezTo>
                    <a:lnTo>
                      <a:pt x="0" y="20618"/>
                    </a:lnTo>
                    <a:cubicBezTo>
                      <a:pt x="0" y="21161"/>
                      <a:pt x="538" y="21600"/>
                      <a:pt x="1200" y="21600"/>
                    </a:cubicBezTo>
                    <a:lnTo>
                      <a:pt x="20400" y="21600"/>
                    </a:lnTo>
                    <a:cubicBezTo>
                      <a:pt x="21062" y="21600"/>
                      <a:pt x="21600" y="21161"/>
                      <a:pt x="21600" y="20618"/>
                    </a:cubicBezTo>
                    <a:lnTo>
                      <a:pt x="21600" y="2945"/>
                    </a:lnTo>
                    <a:cubicBezTo>
                      <a:pt x="21600" y="2404"/>
                      <a:pt x="21062" y="1964"/>
                      <a:pt x="20400" y="1964"/>
                    </a:cubicBezTo>
                    <a:moveTo>
                      <a:pt x="3600" y="8836"/>
                    </a:moveTo>
                    <a:lnTo>
                      <a:pt x="10800" y="8836"/>
                    </a:lnTo>
                    <a:cubicBezTo>
                      <a:pt x="11131" y="8836"/>
                      <a:pt x="11400" y="8617"/>
                      <a:pt x="11400" y="8345"/>
                    </a:cubicBezTo>
                    <a:cubicBezTo>
                      <a:pt x="11400" y="8075"/>
                      <a:pt x="11131" y="7855"/>
                      <a:pt x="10800" y="7855"/>
                    </a:cubicBezTo>
                    <a:lnTo>
                      <a:pt x="3600" y="7855"/>
                    </a:lnTo>
                    <a:cubicBezTo>
                      <a:pt x="3269" y="7855"/>
                      <a:pt x="3000" y="8075"/>
                      <a:pt x="3000" y="8345"/>
                    </a:cubicBezTo>
                    <a:cubicBezTo>
                      <a:pt x="3000" y="8617"/>
                      <a:pt x="3269" y="8836"/>
                      <a:pt x="3600" y="8836"/>
                    </a:cubicBezTo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38075" tIns="38075" rIns="38075" bIns="3807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999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7" name="Google Shape;90;p1">
                <a:extLst>
                  <a:ext uri="{FF2B5EF4-FFF2-40B4-BE49-F238E27FC236}">
                    <a16:creationId xmlns:a16="http://schemas.microsoft.com/office/drawing/2014/main" id="{3FB1FB63-A2D2-A737-4549-577D66D39CE4}"/>
                  </a:ext>
                </a:extLst>
              </p:cNvPr>
              <p:cNvSpPr/>
              <p:nvPr/>
            </p:nvSpPr>
            <p:spPr>
              <a:xfrm>
                <a:off x="11732870" y="7605263"/>
                <a:ext cx="909807" cy="827100"/>
              </a:xfrm>
              <a:custGeom>
                <a:avLst/>
                <a:gdLst/>
                <a:ahLst/>
                <a:cxnLst/>
                <a:rect l="l" t="t" r="r" b="b"/>
                <a:pathLst>
                  <a:path w="21600" h="21600" extrusionOk="0">
                    <a:moveTo>
                      <a:pt x="7855" y="18900"/>
                    </a:moveTo>
                    <a:cubicBezTo>
                      <a:pt x="7279" y="18900"/>
                      <a:pt x="6684" y="18827"/>
                      <a:pt x="6086" y="18683"/>
                    </a:cubicBezTo>
                    <a:cubicBezTo>
                      <a:pt x="6017" y="18666"/>
                      <a:pt x="5946" y="18658"/>
                      <a:pt x="5876" y="18658"/>
                    </a:cubicBezTo>
                    <a:cubicBezTo>
                      <a:pt x="5756" y="18658"/>
                      <a:pt x="5636" y="18682"/>
                      <a:pt x="5523" y="18729"/>
                    </a:cubicBezTo>
                    <a:lnTo>
                      <a:pt x="2957" y="19815"/>
                    </a:lnTo>
                    <a:lnTo>
                      <a:pt x="3365" y="18243"/>
                    </a:lnTo>
                    <a:cubicBezTo>
                      <a:pt x="3474" y="17827"/>
                      <a:pt x="3345" y="17380"/>
                      <a:pt x="3039" y="17108"/>
                    </a:cubicBezTo>
                    <a:cubicBezTo>
                      <a:pt x="1712" y="15926"/>
                      <a:pt x="982" y="14358"/>
                      <a:pt x="982" y="12690"/>
                    </a:cubicBezTo>
                    <a:cubicBezTo>
                      <a:pt x="982" y="9266"/>
                      <a:pt x="4065" y="6480"/>
                      <a:pt x="7855" y="6480"/>
                    </a:cubicBezTo>
                    <a:cubicBezTo>
                      <a:pt x="11644" y="6480"/>
                      <a:pt x="14727" y="9266"/>
                      <a:pt x="14727" y="12690"/>
                    </a:cubicBezTo>
                    <a:cubicBezTo>
                      <a:pt x="14727" y="16114"/>
                      <a:pt x="11644" y="18900"/>
                      <a:pt x="7855" y="18900"/>
                    </a:cubicBezTo>
                    <a:moveTo>
                      <a:pt x="7855" y="5400"/>
                    </a:moveTo>
                    <a:cubicBezTo>
                      <a:pt x="3517" y="5400"/>
                      <a:pt x="0" y="8664"/>
                      <a:pt x="0" y="12690"/>
                    </a:cubicBezTo>
                    <a:cubicBezTo>
                      <a:pt x="0" y="14758"/>
                      <a:pt x="932" y="16620"/>
                      <a:pt x="2422" y="17947"/>
                    </a:cubicBezTo>
                    <a:lnTo>
                      <a:pt x="1473" y="21600"/>
                    </a:lnTo>
                    <a:lnTo>
                      <a:pt x="5876" y="19738"/>
                    </a:lnTo>
                    <a:cubicBezTo>
                      <a:pt x="6509" y="19891"/>
                      <a:pt x="7169" y="19980"/>
                      <a:pt x="7855" y="19980"/>
                    </a:cubicBezTo>
                    <a:cubicBezTo>
                      <a:pt x="12192" y="19980"/>
                      <a:pt x="15709" y="16716"/>
                      <a:pt x="15709" y="12690"/>
                    </a:cubicBezTo>
                    <a:cubicBezTo>
                      <a:pt x="15709" y="8664"/>
                      <a:pt x="12192" y="5400"/>
                      <a:pt x="7855" y="5400"/>
                    </a:cubicBezTo>
                    <a:moveTo>
                      <a:pt x="21600" y="7290"/>
                    </a:moveTo>
                    <a:cubicBezTo>
                      <a:pt x="21600" y="3264"/>
                      <a:pt x="18084" y="0"/>
                      <a:pt x="13745" y="0"/>
                    </a:cubicBezTo>
                    <a:cubicBezTo>
                      <a:pt x="10506" y="0"/>
                      <a:pt x="7725" y="1821"/>
                      <a:pt x="6525" y="4422"/>
                    </a:cubicBezTo>
                    <a:cubicBezTo>
                      <a:pt x="6912" y="4367"/>
                      <a:pt x="7306" y="4332"/>
                      <a:pt x="7708" y="4326"/>
                    </a:cubicBezTo>
                    <a:cubicBezTo>
                      <a:pt x="8875" y="2394"/>
                      <a:pt x="11143" y="1080"/>
                      <a:pt x="13745" y="1080"/>
                    </a:cubicBezTo>
                    <a:cubicBezTo>
                      <a:pt x="17535" y="1080"/>
                      <a:pt x="20618" y="3866"/>
                      <a:pt x="20618" y="7290"/>
                    </a:cubicBezTo>
                    <a:cubicBezTo>
                      <a:pt x="20618" y="8958"/>
                      <a:pt x="19888" y="10526"/>
                      <a:pt x="18561" y="11707"/>
                    </a:cubicBezTo>
                    <a:cubicBezTo>
                      <a:pt x="18255" y="11980"/>
                      <a:pt x="18126" y="12428"/>
                      <a:pt x="18234" y="12843"/>
                    </a:cubicBezTo>
                    <a:lnTo>
                      <a:pt x="18643" y="14415"/>
                    </a:lnTo>
                    <a:lnTo>
                      <a:pt x="16613" y="13556"/>
                    </a:lnTo>
                    <a:cubicBezTo>
                      <a:pt x="16573" y="13922"/>
                      <a:pt x="16500" y="14278"/>
                      <a:pt x="16411" y="14628"/>
                    </a:cubicBezTo>
                    <a:lnTo>
                      <a:pt x="20127" y="16200"/>
                    </a:lnTo>
                    <a:lnTo>
                      <a:pt x="19178" y="12547"/>
                    </a:lnTo>
                    <a:cubicBezTo>
                      <a:pt x="20669" y="11220"/>
                      <a:pt x="21600" y="9358"/>
                      <a:pt x="21600" y="7290"/>
                    </a:cubicBezTo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38075" tIns="38075" rIns="38075" bIns="3807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999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8" name="Google Shape;174;p3">
                <a:extLst>
                  <a:ext uri="{FF2B5EF4-FFF2-40B4-BE49-F238E27FC236}">
                    <a16:creationId xmlns:a16="http://schemas.microsoft.com/office/drawing/2014/main" id="{A0DCE7C0-DE01-9103-AA38-C03555D5CC69}"/>
                  </a:ext>
                </a:extLst>
              </p:cNvPr>
              <p:cNvSpPr/>
              <p:nvPr/>
            </p:nvSpPr>
            <p:spPr>
              <a:xfrm>
                <a:off x="16826371" y="7579199"/>
                <a:ext cx="836391" cy="836391"/>
              </a:xfrm>
              <a:custGeom>
                <a:avLst/>
                <a:gdLst/>
                <a:ahLst/>
                <a:cxnLst/>
                <a:rect l="l" t="t" r="r" b="b"/>
                <a:pathLst>
                  <a:path w="21600" h="21600" extrusionOk="0">
                    <a:moveTo>
                      <a:pt x="19636" y="1964"/>
                    </a:moveTo>
                    <a:lnTo>
                      <a:pt x="10800" y="1964"/>
                    </a:lnTo>
                    <a:cubicBezTo>
                      <a:pt x="8836" y="1964"/>
                      <a:pt x="8836" y="0"/>
                      <a:pt x="6873" y="0"/>
                    </a:cubicBezTo>
                    <a:lnTo>
                      <a:pt x="1964" y="0"/>
                    </a:lnTo>
                    <a:cubicBezTo>
                      <a:pt x="879" y="0"/>
                      <a:pt x="0" y="879"/>
                      <a:pt x="0" y="1964"/>
                    </a:cubicBezTo>
                    <a:lnTo>
                      <a:pt x="0" y="15709"/>
                    </a:lnTo>
                    <a:cubicBezTo>
                      <a:pt x="0" y="16794"/>
                      <a:pt x="879" y="17673"/>
                      <a:pt x="1964" y="17673"/>
                    </a:cubicBezTo>
                    <a:lnTo>
                      <a:pt x="6599" y="17673"/>
                    </a:lnTo>
                    <a:cubicBezTo>
                      <a:pt x="6257" y="17372"/>
                      <a:pt x="5941" y="17046"/>
                      <a:pt x="5656" y="16691"/>
                    </a:cubicBezTo>
                    <a:lnTo>
                      <a:pt x="1964" y="16691"/>
                    </a:lnTo>
                    <a:cubicBezTo>
                      <a:pt x="1422" y="16691"/>
                      <a:pt x="982" y="16252"/>
                      <a:pt x="982" y="15709"/>
                    </a:cubicBezTo>
                    <a:lnTo>
                      <a:pt x="982" y="5891"/>
                    </a:lnTo>
                    <a:lnTo>
                      <a:pt x="6599" y="5891"/>
                    </a:lnTo>
                    <a:cubicBezTo>
                      <a:pt x="7023" y="5517"/>
                      <a:pt x="7484" y="5185"/>
                      <a:pt x="7982" y="4909"/>
                    </a:cubicBezTo>
                    <a:lnTo>
                      <a:pt x="982" y="4909"/>
                    </a:lnTo>
                    <a:lnTo>
                      <a:pt x="982" y="1964"/>
                    </a:lnTo>
                    <a:cubicBezTo>
                      <a:pt x="982" y="1422"/>
                      <a:pt x="1422" y="982"/>
                      <a:pt x="1964" y="982"/>
                    </a:cubicBezTo>
                    <a:lnTo>
                      <a:pt x="6873" y="982"/>
                    </a:lnTo>
                    <a:cubicBezTo>
                      <a:pt x="8345" y="982"/>
                      <a:pt x="8345" y="2946"/>
                      <a:pt x="10800" y="2946"/>
                    </a:cubicBezTo>
                    <a:lnTo>
                      <a:pt x="19636" y="2946"/>
                    </a:lnTo>
                    <a:cubicBezTo>
                      <a:pt x="20178" y="2946"/>
                      <a:pt x="20618" y="3385"/>
                      <a:pt x="20618" y="3927"/>
                    </a:cubicBezTo>
                    <a:lnTo>
                      <a:pt x="20618" y="4909"/>
                    </a:lnTo>
                    <a:lnTo>
                      <a:pt x="15582" y="4909"/>
                    </a:lnTo>
                    <a:cubicBezTo>
                      <a:pt x="16080" y="5185"/>
                      <a:pt x="16541" y="5517"/>
                      <a:pt x="16965" y="5891"/>
                    </a:cubicBezTo>
                    <a:lnTo>
                      <a:pt x="20618" y="5891"/>
                    </a:lnTo>
                    <a:lnTo>
                      <a:pt x="20618" y="15709"/>
                    </a:lnTo>
                    <a:cubicBezTo>
                      <a:pt x="20618" y="16252"/>
                      <a:pt x="20178" y="16691"/>
                      <a:pt x="19636" y="16691"/>
                    </a:cubicBezTo>
                    <a:lnTo>
                      <a:pt x="18766" y="16691"/>
                    </a:lnTo>
                    <a:lnTo>
                      <a:pt x="19738" y="17663"/>
                    </a:lnTo>
                    <a:cubicBezTo>
                      <a:pt x="20774" y="17609"/>
                      <a:pt x="21600" y="16759"/>
                      <a:pt x="21600" y="15709"/>
                    </a:cubicBezTo>
                    <a:lnTo>
                      <a:pt x="21600" y="3927"/>
                    </a:lnTo>
                    <a:cubicBezTo>
                      <a:pt x="21600" y="2843"/>
                      <a:pt x="20721" y="1964"/>
                      <a:pt x="19636" y="1964"/>
                    </a:cubicBezTo>
                    <a:moveTo>
                      <a:pt x="11782" y="17673"/>
                    </a:moveTo>
                    <a:cubicBezTo>
                      <a:pt x="8529" y="17673"/>
                      <a:pt x="5891" y="15036"/>
                      <a:pt x="5891" y="11782"/>
                    </a:cubicBezTo>
                    <a:cubicBezTo>
                      <a:pt x="5891" y="8529"/>
                      <a:pt x="8529" y="5891"/>
                      <a:pt x="11782" y="5891"/>
                    </a:cubicBezTo>
                    <a:cubicBezTo>
                      <a:pt x="15035" y="5891"/>
                      <a:pt x="17673" y="8529"/>
                      <a:pt x="17673" y="11782"/>
                    </a:cubicBezTo>
                    <a:cubicBezTo>
                      <a:pt x="17673" y="15036"/>
                      <a:pt x="15035" y="17673"/>
                      <a:pt x="11782" y="17673"/>
                    </a:cubicBezTo>
                    <a:moveTo>
                      <a:pt x="16972" y="16278"/>
                    </a:moveTo>
                    <a:cubicBezTo>
                      <a:pt x="18018" y="15072"/>
                      <a:pt x="18655" y="13503"/>
                      <a:pt x="18655" y="11782"/>
                    </a:cubicBezTo>
                    <a:cubicBezTo>
                      <a:pt x="18655" y="7987"/>
                      <a:pt x="15578" y="4910"/>
                      <a:pt x="11782" y="4910"/>
                    </a:cubicBezTo>
                    <a:cubicBezTo>
                      <a:pt x="7986" y="4910"/>
                      <a:pt x="4909" y="7987"/>
                      <a:pt x="4909" y="11782"/>
                    </a:cubicBezTo>
                    <a:cubicBezTo>
                      <a:pt x="4909" y="15578"/>
                      <a:pt x="7986" y="18655"/>
                      <a:pt x="11782" y="18655"/>
                    </a:cubicBezTo>
                    <a:cubicBezTo>
                      <a:pt x="13503" y="18655"/>
                      <a:pt x="15072" y="18017"/>
                      <a:pt x="16278" y="16972"/>
                    </a:cubicBezTo>
                    <a:lnTo>
                      <a:pt x="16972" y="17666"/>
                    </a:lnTo>
                    <a:cubicBezTo>
                      <a:pt x="16969" y="17668"/>
                      <a:pt x="16967" y="17671"/>
                      <a:pt x="16965" y="17673"/>
                    </a:cubicBezTo>
                    <a:lnTo>
                      <a:pt x="16979" y="17673"/>
                    </a:lnTo>
                    <a:lnTo>
                      <a:pt x="20762" y="21457"/>
                    </a:lnTo>
                    <a:cubicBezTo>
                      <a:pt x="20851" y="21546"/>
                      <a:pt x="20974" y="21600"/>
                      <a:pt x="21109" y="21600"/>
                    </a:cubicBezTo>
                    <a:cubicBezTo>
                      <a:pt x="21380" y="21600"/>
                      <a:pt x="21600" y="21381"/>
                      <a:pt x="21600" y="21109"/>
                    </a:cubicBezTo>
                    <a:cubicBezTo>
                      <a:pt x="21600" y="20974"/>
                      <a:pt x="21545" y="20851"/>
                      <a:pt x="21456" y="20762"/>
                    </a:cubicBezTo>
                    <a:cubicBezTo>
                      <a:pt x="21456" y="20762"/>
                      <a:pt x="16972" y="16278"/>
                      <a:pt x="16972" y="16278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38075" tIns="38075" rIns="38075" bIns="3807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999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81" name="Group 80">
            <a:extLst>
              <a:ext uri="{FF2B5EF4-FFF2-40B4-BE49-F238E27FC236}">
                <a16:creationId xmlns:a16="http://schemas.microsoft.com/office/drawing/2014/main" id="{FEEA67A1-A3FA-7A1E-C4E0-ACC291066D25}"/>
              </a:ext>
            </a:extLst>
          </p:cNvPr>
          <p:cNvGrpSpPr/>
          <p:nvPr/>
        </p:nvGrpSpPr>
        <p:grpSpPr>
          <a:xfrm>
            <a:off x="3851338" y="10827540"/>
            <a:ext cx="16976187" cy="1162691"/>
            <a:chOff x="3851338" y="10827540"/>
            <a:chExt cx="16976187" cy="1162691"/>
          </a:xfrm>
        </p:grpSpPr>
        <p:sp>
          <p:nvSpPr>
            <p:cNvPr id="91" name="Shape 2526">
              <a:extLst>
                <a:ext uri="{FF2B5EF4-FFF2-40B4-BE49-F238E27FC236}">
                  <a16:creationId xmlns:a16="http://schemas.microsoft.com/office/drawing/2014/main" id="{778CC1D8-3F40-07C2-93C4-9834C731D16A}"/>
                </a:ext>
              </a:extLst>
            </p:cNvPr>
            <p:cNvSpPr/>
            <p:nvPr/>
          </p:nvSpPr>
          <p:spPr>
            <a:xfrm>
              <a:off x="14580834" y="11107389"/>
              <a:ext cx="558654" cy="5586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20618"/>
                  </a:moveTo>
                  <a:cubicBezTo>
                    <a:pt x="5377" y="20618"/>
                    <a:pt x="982" y="16223"/>
                    <a:pt x="982" y="10800"/>
                  </a:cubicBezTo>
                  <a:cubicBezTo>
                    <a:pt x="982" y="5377"/>
                    <a:pt x="5377" y="982"/>
                    <a:pt x="10800" y="982"/>
                  </a:cubicBezTo>
                  <a:cubicBezTo>
                    <a:pt x="16223" y="982"/>
                    <a:pt x="20618" y="5377"/>
                    <a:pt x="20618" y="10800"/>
                  </a:cubicBezTo>
                  <a:cubicBezTo>
                    <a:pt x="20618" y="16223"/>
                    <a:pt x="16223" y="20618"/>
                    <a:pt x="10800" y="20618"/>
                  </a:cubicBezTo>
                  <a:moveTo>
                    <a:pt x="10800" y="0"/>
                  </a:moveTo>
                  <a:cubicBezTo>
                    <a:pt x="4836" y="0"/>
                    <a:pt x="0" y="4836"/>
                    <a:pt x="0" y="10800"/>
                  </a:cubicBezTo>
                  <a:cubicBezTo>
                    <a:pt x="0" y="16765"/>
                    <a:pt x="4836" y="21600"/>
                    <a:pt x="10800" y="21600"/>
                  </a:cubicBezTo>
                  <a:cubicBezTo>
                    <a:pt x="16764" y="21600"/>
                    <a:pt x="21600" y="16765"/>
                    <a:pt x="21600" y="10800"/>
                  </a:cubicBezTo>
                  <a:cubicBezTo>
                    <a:pt x="21600" y="4836"/>
                    <a:pt x="16764" y="0"/>
                    <a:pt x="10800" y="0"/>
                  </a:cubicBezTo>
                  <a:moveTo>
                    <a:pt x="14236" y="16752"/>
                  </a:moveTo>
                  <a:cubicBezTo>
                    <a:pt x="14001" y="16887"/>
                    <a:pt x="13921" y="17188"/>
                    <a:pt x="14057" y="17422"/>
                  </a:cubicBezTo>
                  <a:cubicBezTo>
                    <a:pt x="14192" y="17658"/>
                    <a:pt x="14493" y="17738"/>
                    <a:pt x="14727" y="17602"/>
                  </a:cubicBezTo>
                  <a:cubicBezTo>
                    <a:pt x="14962" y="17467"/>
                    <a:pt x="15042" y="17167"/>
                    <a:pt x="14907" y="16932"/>
                  </a:cubicBezTo>
                  <a:cubicBezTo>
                    <a:pt x="14771" y="16697"/>
                    <a:pt x="14472" y="16617"/>
                    <a:pt x="14236" y="16752"/>
                  </a:cubicBezTo>
                  <a:moveTo>
                    <a:pt x="10800" y="11782"/>
                  </a:moveTo>
                  <a:cubicBezTo>
                    <a:pt x="10258" y="11782"/>
                    <a:pt x="9818" y="11342"/>
                    <a:pt x="9818" y="10800"/>
                  </a:cubicBezTo>
                  <a:cubicBezTo>
                    <a:pt x="9818" y="10258"/>
                    <a:pt x="10258" y="9818"/>
                    <a:pt x="10800" y="9818"/>
                  </a:cubicBezTo>
                  <a:cubicBezTo>
                    <a:pt x="11342" y="9818"/>
                    <a:pt x="11782" y="10258"/>
                    <a:pt x="11782" y="10800"/>
                  </a:cubicBezTo>
                  <a:cubicBezTo>
                    <a:pt x="11782" y="11342"/>
                    <a:pt x="11342" y="11782"/>
                    <a:pt x="10800" y="11782"/>
                  </a:cubicBezTo>
                  <a:moveTo>
                    <a:pt x="15218" y="10309"/>
                  </a:moveTo>
                  <a:lnTo>
                    <a:pt x="12694" y="10309"/>
                  </a:lnTo>
                  <a:cubicBezTo>
                    <a:pt x="12515" y="9624"/>
                    <a:pt x="11978" y="9084"/>
                    <a:pt x="11291" y="8906"/>
                  </a:cubicBezTo>
                  <a:lnTo>
                    <a:pt x="11291" y="3436"/>
                  </a:lnTo>
                  <a:cubicBezTo>
                    <a:pt x="11291" y="3166"/>
                    <a:pt x="11071" y="2945"/>
                    <a:pt x="10800" y="2945"/>
                  </a:cubicBezTo>
                  <a:cubicBezTo>
                    <a:pt x="10529" y="2945"/>
                    <a:pt x="10309" y="3166"/>
                    <a:pt x="10309" y="3436"/>
                  </a:cubicBezTo>
                  <a:lnTo>
                    <a:pt x="10309" y="8906"/>
                  </a:lnTo>
                  <a:cubicBezTo>
                    <a:pt x="9464" y="9125"/>
                    <a:pt x="8836" y="9886"/>
                    <a:pt x="8836" y="10800"/>
                  </a:cubicBezTo>
                  <a:cubicBezTo>
                    <a:pt x="8836" y="11885"/>
                    <a:pt x="9716" y="12764"/>
                    <a:pt x="10800" y="12764"/>
                  </a:cubicBezTo>
                  <a:cubicBezTo>
                    <a:pt x="11714" y="12764"/>
                    <a:pt x="12476" y="12137"/>
                    <a:pt x="12694" y="11291"/>
                  </a:cubicBezTo>
                  <a:lnTo>
                    <a:pt x="15218" y="11291"/>
                  </a:lnTo>
                  <a:cubicBezTo>
                    <a:pt x="15489" y="11291"/>
                    <a:pt x="15709" y="11072"/>
                    <a:pt x="15709" y="10800"/>
                  </a:cubicBezTo>
                  <a:cubicBezTo>
                    <a:pt x="15709" y="10529"/>
                    <a:pt x="15489" y="10309"/>
                    <a:pt x="15218" y="10309"/>
                  </a:cubicBezTo>
                  <a:moveTo>
                    <a:pt x="16932" y="6693"/>
                  </a:moveTo>
                  <a:cubicBezTo>
                    <a:pt x="16697" y="6829"/>
                    <a:pt x="16616" y="7129"/>
                    <a:pt x="16752" y="7364"/>
                  </a:cubicBezTo>
                  <a:cubicBezTo>
                    <a:pt x="16887" y="7599"/>
                    <a:pt x="17188" y="7679"/>
                    <a:pt x="17422" y="7543"/>
                  </a:cubicBezTo>
                  <a:cubicBezTo>
                    <a:pt x="17657" y="7408"/>
                    <a:pt x="17737" y="7108"/>
                    <a:pt x="17602" y="6873"/>
                  </a:cubicBezTo>
                  <a:cubicBezTo>
                    <a:pt x="17467" y="6638"/>
                    <a:pt x="17166" y="6557"/>
                    <a:pt x="16932" y="6693"/>
                  </a:cubicBezTo>
                  <a:moveTo>
                    <a:pt x="10800" y="17673"/>
                  </a:moveTo>
                  <a:cubicBezTo>
                    <a:pt x="10529" y="17673"/>
                    <a:pt x="10309" y="17893"/>
                    <a:pt x="10309" y="18164"/>
                  </a:cubicBezTo>
                  <a:cubicBezTo>
                    <a:pt x="10309" y="18435"/>
                    <a:pt x="10529" y="18655"/>
                    <a:pt x="10800" y="18655"/>
                  </a:cubicBezTo>
                  <a:cubicBezTo>
                    <a:pt x="11071" y="18655"/>
                    <a:pt x="11291" y="18435"/>
                    <a:pt x="11291" y="18164"/>
                  </a:cubicBezTo>
                  <a:cubicBezTo>
                    <a:pt x="11291" y="17893"/>
                    <a:pt x="11071" y="17673"/>
                    <a:pt x="10800" y="17673"/>
                  </a:cubicBezTo>
                  <a:moveTo>
                    <a:pt x="17422" y="14057"/>
                  </a:moveTo>
                  <a:cubicBezTo>
                    <a:pt x="17188" y="13921"/>
                    <a:pt x="16887" y="14001"/>
                    <a:pt x="16752" y="14236"/>
                  </a:cubicBezTo>
                  <a:cubicBezTo>
                    <a:pt x="16616" y="14472"/>
                    <a:pt x="16697" y="14772"/>
                    <a:pt x="16932" y="14907"/>
                  </a:cubicBezTo>
                  <a:cubicBezTo>
                    <a:pt x="17166" y="15043"/>
                    <a:pt x="17467" y="14962"/>
                    <a:pt x="17602" y="14727"/>
                  </a:cubicBezTo>
                  <a:cubicBezTo>
                    <a:pt x="17737" y="14492"/>
                    <a:pt x="17657" y="14192"/>
                    <a:pt x="17422" y="14057"/>
                  </a:cubicBezTo>
                  <a:moveTo>
                    <a:pt x="4668" y="6693"/>
                  </a:moveTo>
                  <a:cubicBezTo>
                    <a:pt x="4433" y="6557"/>
                    <a:pt x="4133" y="6638"/>
                    <a:pt x="3998" y="6873"/>
                  </a:cubicBezTo>
                  <a:cubicBezTo>
                    <a:pt x="3863" y="7108"/>
                    <a:pt x="3942" y="7408"/>
                    <a:pt x="4178" y="7543"/>
                  </a:cubicBezTo>
                  <a:cubicBezTo>
                    <a:pt x="4412" y="7679"/>
                    <a:pt x="4713" y="7599"/>
                    <a:pt x="4848" y="7364"/>
                  </a:cubicBezTo>
                  <a:cubicBezTo>
                    <a:pt x="4984" y="7129"/>
                    <a:pt x="4903" y="6829"/>
                    <a:pt x="4668" y="6693"/>
                  </a:cubicBezTo>
                  <a:moveTo>
                    <a:pt x="14236" y="4848"/>
                  </a:moveTo>
                  <a:cubicBezTo>
                    <a:pt x="14472" y="4984"/>
                    <a:pt x="14771" y="4903"/>
                    <a:pt x="14907" y="4669"/>
                  </a:cubicBezTo>
                  <a:cubicBezTo>
                    <a:pt x="15042" y="4434"/>
                    <a:pt x="14962" y="4134"/>
                    <a:pt x="14727" y="3998"/>
                  </a:cubicBezTo>
                  <a:cubicBezTo>
                    <a:pt x="14493" y="3863"/>
                    <a:pt x="14192" y="3943"/>
                    <a:pt x="14057" y="4178"/>
                  </a:cubicBezTo>
                  <a:cubicBezTo>
                    <a:pt x="13921" y="4412"/>
                    <a:pt x="14001" y="4713"/>
                    <a:pt x="14236" y="4848"/>
                  </a:cubicBezTo>
                  <a:moveTo>
                    <a:pt x="3436" y="10309"/>
                  </a:moveTo>
                  <a:cubicBezTo>
                    <a:pt x="3166" y="10309"/>
                    <a:pt x="2945" y="10529"/>
                    <a:pt x="2945" y="10800"/>
                  </a:cubicBezTo>
                  <a:cubicBezTo>
                    <a:pt x="2945" y="11072"/>
                    <a:pt x="3166" y="11291"/>
                    <a:pt x="3436" y="11291"/>
                  </a:cubicBezTo>
                  <a:cubicBezTo>
                    <a:pt x="3707" y="11291"/>
                    <a:pt x="3927" y="11072"/>
                    <a:pt x="3927" y="10800"/>
                  </a:cubicBezTo>
                  <a:cubicBezTo>
                    <a:pt x="3927" y="10529"/>
                    <a:pt x="3707" y="10309"/>
                    <a:pt x="3436" y="10309"/>
                  </a:cubicBezTo>
                  <a:moveTo>
                    <a:pt x="6873" y="3998"/>
                  </a:moveTo>
                  <a:cubicBezTo>
                    <a:pt x="6638" y="4134"/>
                    <a:pt x="6558" y="4434"/>
                    <a:pt x="6693" y="4669"/>
                  </a:cubicBezTo>
                  <a:cubicBezTo>
                    <a:pt x="6829" y="4903"/>
                    <a:pt x="7129" y="4984"/>
                    <a:pt x="7364" y="4848"/>
                  </a:cubicBezTo>
                  <a:cubicBezTo>
                    <a:pt x="7599" y="4713"/>
                    <a:pt x="7679" y="4412"/>
                    <a:pt x="7543" y="4178"/>
                  </a:cubicBezTo>
                  <a:cubicBezTo>
                    <a:pt x="7408" y="3943"/>
                    <a:pt x="7108" y="3863"/>
                    <a:pt x="6873" y="3998"/>
                  </a:cubicBezTo>
                  <a:moveTo>
                    <a:pt x="4178" y="14057"/>
                  </a:moveTo>
                  <a:cubicBezTo>
                    <a:pt x="3942" y="14192"/>
                    <a:pt x="3863" y="14492"/>
                    <a:pt x="3998" y="14727"/>
                  </a:cubicBezTo>
                  <a:cubicBezTo>
                    <a:pt x="4133" y="14962"/>
                    <a:pt x="4433" y="15043"/>
                    <a:pt x="4668" y="14907"/>
                  </a:cubicBezTo>
                  <a:cubicBezTo>
                    <a:pt x="4903" y="14772"/>
                    <a:pt x="4984" y="14472"/>
                    <a:pt x="4848" y="14236"/>
                  </a:cubicBezTo>
                  <a:cubicBezTo>
                    <a:pt x="4713" y="14001"/>
                    <a:pt x="4412" y="13921"/>
                    <a:pt x="4178" y="14057"/>
                  </a:cubicBezTo>
                  <a:moveTo>
                    <a:pt x="7364" y="16752"/>
                  </a:moveTo>
                  <a:cubicBezTo>
                    <a:pt x="7129" y="16617"/>
                    <a:pt x="6829" y="16697"/>
                    <a:pt x="6693" y="16932"/>
                  </a:cubicBezTo>
                  <a:cubicBezTo>
                    <a:pt x="6558" y="17167"/>
                    <a:pt x="6638" y="17467"/>
                    <a:pt x="6873" y="17602"/>
                  </a:cubicBezTo>
                  <a:cubicBezTo>
                    <a:pt x="7108" y="17738"/>
                    <a:pt x="7408" y="17658"/>
                    <a:pt x="7543" y="17422"/>
                  </a:cubicBezTo>
                  <a:cubicBezTo>
                    <a:pt x="7679" y="17188"/>
                    <a:pt x="7599" y="16887"/>
                    <a:pt x="7364" y="16752"/>
                  </a:cubicBezTo>
                  <a:moveTo>
                    <a:pt x="18164" y="10309"/>
                  </a:moveTo>
                  <a:cubicBezTo>
                    <a:pt x="17893" y="10309"/>
                    <a:pt x="17673" y="10529"/>
                    <a:pt x="17673" y="10800"/>
                  </a:cubicBezTo>
                  <a:cubicBezTo>
                    <a:pt x="17673" y="11072"/>
                    <a:pt x="17893" y="11291"/>
                    <a:pt x="18164" y="11291"/>
                  </a:cubicBezTo>
                  <a:cubicBezTo>
                    <a:pt x="18434" y="11291"/>
                    <a:pt x="18655" y="11072"/>
                    <a:pt x="18655" y="10800"/>
                  </a:cubicBezTo>
                  <a:cubicBezTo>
                    <a:pt x="18655" y="10529"/>
                    <a:pt x="18434" y="10309"/>
                    <a:pt x="18164" y="10309"/>
                  </a:cubicBezTo>
                </a:path>
              </a:pathLst>
            </a:custGeom>
            <a:solidFill>
              <a:schemeClr val="bg2"/>
            </a:solidFill>
            <a:ln w="12700">
              <a:miter lim="400000"/>
            </a:ln>
          </p:spPr>
          <p:txBody>
            <a:bodyPr lIns="38090" tIns="38090" rIns="38090" bIns="38090" anchor="ctr"/>
            <a:lstStyle/>
            <a:p>
              <a:pPr defTabSz="457079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2999"/>
            </a:p>
          </p:txBody>
        </p:sp>
        <p:sp>
          <p:nvSpPr>
            <p:cNvPr id="76" name="TextBox 75">
              <a:extLst>
                <a:ext uri="{FF2B5EF4-FFF2-40B4-BE49-F238E27FC236}">
                  <a16:creationId xmlns:a16="http://schemas.microsoft.com/office/drawing/2014/main" id="{93EECCD4-14FA-4386-75E7-92F281E76B1B}"/>
                </a:ext>
              </a:extLst>
            </p:cNvPr>
            <p:cNvSpPr txBox="1"/>
            <p:nvPr/>
          </p:nvSpPr>
          <p:spPr>
            <a:xfrm>
              <a:off x="4617847" y="10827540"/>
              <a:ext cx="8409740" cy="1162691"/>
            </a:xfrm>
            <a:prstGeom prst="rect">
              <a:avLst/>
            </a:prstGeom>
            <a:noFill/>
          </p:spPr>
          <p:txBody>
            <a:bodyPr wrap="square" rtlCol="0" anchor="b">
              <a:spAutoFit/>
            </a:bodyPr>
            <a:lstStyle/>
            <a:p>
              <a:pPr defTabSz="1827977">
                <a:lnSpc>
                  <a:spcPts val="4319"/>
                </a:lnSpc>
              </a:pPr>
              <a:r>
                <a:rPr lang="en-US" sz="3200" spc="-30" dirty="0">
                  <a:solidFill>
                    <a:schemeClr val="bg2"/>
                  </a:solidFill>
                  <a:latin typeface="Avenir Book" panose="02000503020000020003" pitchFamily="2" charset="0"/>
                  <a:ea typeface="Source Sans Pro" panose="020B0503030403020204" pitchFamily="34" charset="0"/>
                </a:rPr>
                <a:t>Researcher used Scientist.com to access new and novel suppliers</a:t>
              </a:r>
            </a:p>
          </p:txBody>
        </p:sp>
        <p:sp>
          <p:nvSpPr>
            <p:cNvPr id="77" name="Shape 2787">
              <a:extLst>
                <a:ext uri="{FF2B5EF4-FFF2-40B4-BE49-F238E27FC236}">
                  <a16:creationId xmlns:a16="http://schemas.microsoft.com/office/drawing/2014/main" id="{772588A7-D48A-6B58-3363-0D6DDA8DAF09}"/>
                </a:ext>
              </a:extLst>
            </p:cNvPr>
            <p:cNvSpPr/>
            <p:nvPr/>
          </p:nvSpPr>
          <p:spPr>
            <a:xfrm>
              <a:off x="3851338" y="11146959"/>
              <a:ext cx="558309" cy="5586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6" h="21600" extrusionOk="0">
                  <a:moveTo>
                    <a:pt x="11502" y="10309"/>
                  </a:moveTo>
                  <a:cubicBezTo>
                    <a:pt x="11767" y="10309"/>
                    <a:pt x="11981" y="10090"/>
                    <a:pt x="11981" y="9818"/>
                  </a:cubicBezTo>
                  <a:cubicBezTo>
                    <a:pt x="11981" y="9547"/>
                    <a:pt x="11767" y="9327"/>
                    <a:pt x="11502" y="9327"/>
                  </a:cubicBezTo>
                  <a:cubicBezTo>
                    <a:pt x="11237" y="9327"/>
                    <a:pt x="11022" y="9547"/>
                    <a:pt x="11022" y="9818"/>
                  </a:cubicBezTo>
                  <a:cubicBezTo>
                    <a:pt x="11022" y="10090"/>
                    <a:pt x="11237" y="10309"/>
                    <a:pt x="11502" y="10309"/>
                  </a:cubicBezTo>
                  <a:moveTo>
                    <a:pt x="15818" y="4909"/>
                  </a:moveTo>
                  <a:cubicBezTo>
                    <a:pt x="16083" y="4909"/>
                    <a:pt x="16297" y="5129"/>
                    <a:pt x="16297" y="5400"/>
                  </a:cubicBezTo>
                  <a:cubicBezTo>
                    <a:pt x="16297" y="5672"/>
                    <a:pt x="16083" y="5891"/>
                    <a:pt x="15818" y="5891"/>
                  </a:cubicBezTo>
                  <a:cubicBezTo>
                    <a:pt x="15553" y="5891"/>
                    <a:pt x="15338" y="5672"/>
                    <a:pt x="15338" y="5400"/>
                  </a:cubicBezTo>
                  <a:cubicBezTo>
                    <a:pt x="15338" y="5129"/>
                    <a:pt x="15553" y="4909"/>
                    <a:pt x="15818" y="4909"/>
                  </a:cubicBezTo>
                  <a:moveTo>
                    <a:pt x="15818" y="6873"/>
                  </a:moveTo>
                  <a:cubicBezTo>
                    <a:pt x="16612" y="6873"/>
                    <a:pt x="17256" y="6213"/>
                    <a:pt x="17256" y="5400"/>
                  </a:cubicBezTo>
                  <a:cubicBezTo>
                    <a:pt x="17256" y="4587"/>
                    <a:pt x="16612" y="3928"/>
                    <a:pt x="15818" y="3928"/>
                  </a:cubicBezTo>
                  <a:cubicBezTo>
                    <a:pt x="15023" y="3928"/>
                    <a:pt x="14379" y="4587"/>
                    <a:pt x="14379" y="5400"/>
                  </a:cubicBezTo>
                  <a:cubicBezTo>
                    <a:pt x="14379" y="6213"/>
                    <a:pt x="15023" y="6873"/>
                    <a:pt x="15818" y="6873"/>
                  </a:cubicBezTo>
                  <a:moveTo>
                    <a:pt x="12941" y="11782"/>
                  </a:moveTo>
                  <a:cubicBezTo>
                    <a:pt x="13206" y="11782"/>
                    <a:pt x="13420" y="11562"/>
                    <a:pt x="13420" y="11291"/>
                  </a:cubicBezTo>
                  <a:cubicBezTo>
                    <a:pt x="13420" y="11020"/>
                    <a:pt x="13206" y="10800"/>
                    <a:pt x="12941" y="10800"/>
                  </a:cubicBezTo>
                  <a:cubicBezTo>
                    <a:pt x="12675" y="10800"/>
                    <a:pt x="12461" y="11020"/>
                    <a:pt x="12461" y="11291"/>
                  </a:cubicBezTo>
                  <a:cubicBezTo>
                    <a:pt x="12461" y="11562"/>
                    <a:pt x="12675" y="11782"/>
                    <a:pt x="12941" y="11782"/>
                  </a:cubicBezTo>
                  <a:moveTo>
                    <a:pt x="10063" y="7855"/>
                  </a:moveTo>
                  <a:cubicBezTo>
                    <a:pt x="9798" y="7855"/>
                    <a:pt x="9584" y="8074"/>
                    <a:pt x="9584" y="8346"/>
                  </a:cubicBezTo>
                  <a:cubicBezTo>
                    <a:pt x="9584" y="8617"/>
                    <a:pt x="9798" y="8836"/>
                    <a:pt x="10063" y="8836"/>
                  </a:cubicBezTo>
                  <a:cubicBezTo>
                    <a:pt x="10328" y="8836"/>
                    <a:pt x="10543" y="8617"/>
                    <a:pt x="10543" y="8346"/>
                  </a:cubicBezTo>
                  <a:cubicBezTo>
                    <a:pt x="10543" y="8074"/>
                    <a:pt x="10328" y="7855"/>
                    <a:pt x="10063" y="7855"/>
                  </a:cubicBezTo>
                  <a:moveTo>
                    <a:pt x="1718" y="19842"/>
                  </a:moveTo>
                  <a:lnTo>
                    <a:pt x="3451" y="15392"/>
                  </a:lnTo>
                  <a:cubicBezTo>
                    <a:pt x="3684" y="15834"/>
                    <a:pt x="3973" y="16253"/>
                    <a:pt x="4312" y="16642"/>
                  </a:cubicBezTo>
                  <a:cubicBezTo>
                    <a:pt x="4824" y="17230"/>
                    <a:pt x="5418" y="17711"/>
                    <a:pt x="6061" y="18068"/>
                  </a:cubicBezTo>
                  <a:cubicBezTo>
                    <a:pt x="6061" y="18068"/>
                    <a:pt x="1718" y="19842"/>
                    <a:pt x="1718" y="19842"/>
                  </a:cubicBezTo>
                  <a:close/>
                  <a:moveTo>
                    <a:pt x="3717" y="12060"/>
                  </a:moveTo>
                  <a:lnTo>
                    <a:pt x="0" y="21600"/>
                  </a:lnTo>
                  <a:lnTo>
                    <a:pt x="9319" y="17795"/>
                  </a:lnTo>
                  <a:cubicBezTo>
                    <a:pt x="9153" y="17815"/>
                    <a:pt x="8987" y="17824"/>
                    <a:pt x="8822" y="17824"/>
                  </a:cubicBezTo>
                  <a:cubicBezTo>
                    <a:pt x="5971" y="17824"/>
                    <a:pt x="3389" y="15002"/>
                    <a:pt x="3717" y="12060"/>
                  </a:cubicBezTo>
                  <a:moveTo>
                    <a:pt x="16115" y="10657"/>
                  </a:moveTo>
                  <a:cubicBezTo>
                    <a:pt x="15925" y="10851"/>
                    <a:pt x="15627" y="11171"/>
                    <a:pt x="15280" y="11542"/>
                  </a:cubicBezTo>
                  <a:cubicBezTo>
                    <a:pt x="14662" y="12204"/>
                    <a:pt x="13712" y="13221"/>
                    <a:pt x="13147" y="13753"/>
                  </a:cubicBezTo>
                  <a:lnTo>
                    <a:pt x="7665" y="8141"/>
                  </a:lnTo>
                  <a:cubicBezTo>
                    <a:pt x="8185" y="7563"/>
                    <a:pt x="9179" y="6590"/>
                    <a:pt x="9825" y="5958"/>
                  </a:cubicBezTo>
                  <a:cubicBezTo>
                    <a:pt x="10188" y="5603"/>
                    <a:pt x="10500" y="5298"/>
                    <a:pt x="10690" y="5103"/>
                  </a:cubicBezTo>
                  <a:cubicBezTo>
                    <a:pt x="13284" y="2447"/>
                    <a:pt x="18271" y="993"/>
                    <a:pt x="20136" y="982"/>
                  </a:cubicBezTo>
                  <a:cubicBezTo>
                    <a:pt x="20132" y="2572"/>
                    <a:pt x="18824" y="7884"/>
                    <a:pt x="16115" y="10657"/>
                  </a:cubicBezTo>
                  <a:moveTo>
                    <a:pt x="12477" y="14563"/>
                  </a:moveTo>
                  <a:cubicBezTo>
                    <a:pt x="12127" y="15873"/>
                    <a:pt x="11665" y="17072"/>
                    <a:pt x="11154" y="18035"/>
                  </a:cubicBezTo>
                  <a:cubicBezTo>
                    <a:pt x="10943" y="17454"/>
                    <a:pt x="10642" y="16798"/>
                    <a:pt x="10214" y="16110"/>
                  </a:cubicBezTo>
                  <a:cubicBezTo>
                    <a:pt x="10035" y="15823"/>
                    <a:pt x="9728" y="15656"/>
                    <a:pt x="9405" y="15656"/>
                  </a:cubicBezTo>
                  <a:cubicBezTo>
                    <a:pt x="9329" y="15656"/>
                    <a:pt x="9252" y="15665"/>
                    <a:pt x="9176" y="15684"/>
                  </a:cubicBezTo>
                  <a:cubicBezTo>
                    <a:pt x="8990" y="15731"/>
                    <a:pt x="8799" y="15755"/>
                    <a:pt x="8610" y="15755"/>
                  </a:cubicBezTo>
                  <a:cubicBezTo>
                    <a:pt x="7905" y="15755"/>
                    <a:pt x="7217" y="15432"/>
                    <a:pt x="6621" y="14822"/>
                  </a:cubicBezTo>
                  <a:cubicBezTo>
                    <a:pt x="5861" y="14044"/>
                    <a:pt x="5561" y="13114"/>
                    <a:pt x="5779" y="12206"/>
                  </a:cubicBezTo>
                  <a:cubicBezTo>
                    <a:pt x="5877" y="11797"/>
                    <a:pt x="5709" y="11370"/>
                    <a:pt x="5363" y="11144"/>
                  </a:cubicBezTo>
                  <a:cubicBezTo>
                    <a:pt x="4690" y="10706"/>
                    <a:pt x="4050" y="10398"/>
                    <a:pt x="3482" y="10183"/>
                  </a:cubicBezTo>
                  <a:cubicBezTo>
                    <a:pt x="4423" y="9658"/>
                    <a:pt x="5594" y="9186"/>
                    <a:pt x="6874" y="8827"/>
                  </a:cubicBezTo>
                  <a:cubicBezTo>
                    <a:pt x="6900" y="8820"/>
                    <a:pt x="6921" y="8803"/>
                    <a:pt x="6946" y="8793"/>
                  </a:cubicBezTo>
                  <a:lnTo>
                    <a:pt x="12510" y="14490"/>
                  </a:lnTo>
                  <a:cubicBezTo>
                    <a:pt x="12501" y="14515"/>
                    <a:pt x="12484" y="14536"/>
                    <a:pt x="12477" y="14563"/>
                  </a:cubicBezTo>
                  <a:moveTo>
                    <a:pt x="20922" y="167"/>
                  </a:moveTo>
                  <a:cubicBezTo>
                    <a:pt x="20813" y="55"/>
                    <a:pt x="20545" y="0"/>
                    <a:pt x="20157" y="0"/>
                  </a:cubicBezTo>
                  <a:cubicBezTo>
                    <a:pt x="18131" y="0"/>
                    <a:pt x="12842" y="1511"/>
                    <a:pt x="10012" y="4409"/>
                  </a:cubicBezTo>
                  <a:cubicBezTo>
                    <a:pt x="9345" y="5092"/>
                    <a:pt x="7134" y="7175"/>
                    <a:pt x="6621" y="7880"/>
                  </a:cubicBezTo>
                  <a:cubicBezTo>
                    <a:pt x="4961" y="8346"/>
                    <a:pt x="2544" y="9277"/>
                    <a:pt x="1196" y="10657"/>
                  </a:cubicBezTo>
                  <a:cubicBezTo>
                    <a:pt x="1196" y="10657"/>
                    <a:pt x="2841" y="10663"/>
                    <a:pt x="4848" y="11972"/>
                  </a:cubicBezTo>
                  <a:cubicBezTo>
                    <a:pt x="4556" y="13190"/>
                    <a:pt x="4926" y="14475"/>
                    <a:pt x="5943" y="15516"/>
                  </a:cubicBezTo>
                  <a:cubicBezTo>
                    <a:pt x="6735" y="16327"/>
                    <a:pt x="7672" y="16737"/>
                    <a:pt x="8610" y="16737"/>
                  </a:cubicBezTo>
                  <a:cubicBezTo>
                    <a:pt x="8876" y="16737"/>
                    <a:pt x="9142" y="16704"/>
                    <a:pt x="9405" y="16637"/>
                  </a:cubicBezTo>
                  <a:cubicBezTo>
                    <a:pt x="10683" y="18692"/>
                    <a:pt x="10690" y="20376"/>
                    <a:pt x="10690" y="20376"/>
                  </a:cubicBezTo>
                  <a:cubicBezTo>
                    <a:pt x="12038" y="18996"/>
                    <a:pt x="12948" y="16521"/>
                    <a:pt x="13402" y="14822"/>
                  </a:cubicBezTo>
                  <a:cubicBezTo>
                    <a:pt x="14091" y="14297"/>
                    <a:pt x="16126" y="12034"/>
                    <a:pt x="16793" y="11351"/>
                  </a:cubicBezTo>
                  <a:cubicBezTo>
                    <a:pt x="20164" y="7900"/>
                    <a:pt x="21600" y="861"/>
                    <a:pt x="20922" y="167"/>
                  </a:cubicBezTo>
                </a:path>
              </a:pathLst>
            </a:custGeom>
            <a:solidFill>
              <a:schemeClr val="bg2"/>
            </a:solidFill>
            <a:ln w="12700">
              <a:miter lim="400000"/>
            </a:ln>
          </p:spPr>
          <p:txBody>
            <a:bodyPr lIns="38090" tIns="38090" rIns="38090" bIns="38090" anchor="ctr"/>
            <a:lstStyle/>
            <a:p>
              <a:pPr defTabSz="457079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2999"/>
            </a:p>
          </p:txBody>
        </p:sp>
        <p:sp>
          <p:nvSpPr>
            <p:cNvPr id="78" name="TextBox 77">
              <a:extLst>
                <a:ext uri="{FF2B5EF4-FFF2-40B4-BE49-F238E27FC236}">
                  <a16:creationId xmlns:a16="http://schemas.microsoft.com/office/drawing/2014/main" id="{75FDE4F8-283F-7D02-D232-E36BB127289F}"/>
                </a:ext>
              </a:extLst>
            </p:cNvPr>
            <p:cNvSpPr txBox="1"/>
            <p:nvPr/>
          </p:nvSpPr>
          <p:spPr>
            <a:xfrm>
              <a:off x="15249717" y="11047426"/>
              <a:ext cx="5577808" cy="626710"/>
            </a:xfrm>
            <a:prstGeom prst="rect">
              <a:avLst/>
            </a:prstGeom>
            <a:noFill/>
          </p:spPr>
          <p:txBody>
            <a:bodyPr wrap="square" rtlCol="0" anchor="b">
              <a:spAutoFit/>
            </a:bodyPr>
            <a:lstStyle/>
            <a:p>
              <a:pPr defTabSz="1827977">
                <a:lnSpc>
                  <a:spcPts val="4319"/>
                </a:lnSpc>
              </a:pPr>
              <a:r>
                <a:rPr lang="en-US" sz="3200" spc="-30" dirty="0">
                  <a:solidFill>
                    <a:schemeClr val="bg2"/>
                  </a:solidFill>
                  <a:latin typeface="Avenir Book" panose="02000503020000020003" pitchFamily="2" charset="0"/>
                  <a:ea typeface="Source Sans Pro" panose="020B0503030403020204" pitchFamily="34" charset="0"/>
                </a:rPr>
                <a:t>Request to PO in just 16 days</a:t>
              </a:r>
            </a:p>
          </p:txBody>
        </p:sp>
      </p:grpSp>
      <p:sp>
        <p:nvSpPr>
          <p:cNvPr id="80" name="Shape 2527">
            <a:extLst>
              <a:ext uri="{FF2B5EF4-FFF2-40B4-BE49-F238E27FC236}">
                <a16:creationId xmlns:a16="http://schemas.microsoft.com/office/drawing/2014/main" id="{B23C7CCF-D632-D85C-5007-F58C6095E513}"/>
              </a:ext>
            </a:extLst>
          </p:cNvPr>
          <p:cNvSpPr/>
          <p:nvPr/>
        </p:nvSpPr>
        <p:spPr>
          <a:xfrm>
            <a:off x="1691607" y="2820508"/>
            <a:ext cx="558654" cy="55865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1782"/>
                </a:moveTo>
                <a:cubicBezTo>
                  <a:pt x="10258" y="11782"/>
                  <a:pt x="9818" y="11342"/>
                  <a:pt x="9818" y="10800"/>
                </a:cubicBezTo>
                <a:cubicBezTo>
                  <a:pt x="9818" y="10258"/>
                  <a:pt x="10258" y="9818"/>
                  <a:pt x="10800" y="9818"/>
                </a:cubicBezTo>
                <a:cubicBezTo>
                  <a:pt x="11342" y="9818"/>
                  <a:pt x="11782" y="10258"/>
                  <a:pt x="11782" y="10800"/>
                </a:cubicBezTo>
                <a:cubicBezTo>
                  <a:pt x="11782" y="11342"/>
                  <a:pt x="11342" y="11782"/>
                  <a:pt x="10800" y="11782"/>
                </a:cubicBezTo>
                <a:moveTo>
                  <a:pt x="14236" y="10309"/>
                </a:moveTo>
                <a:lnTo>
                  <a:pt x="12694" y="10309"/>
                </a:lnTo>
                <a:cubicBezTo>
                  <a:pt x="12516" y="9622"/>
                  <a:pt x="11979" y="9084"/>
                  <a:pt x="11291" y="8906"/>
                </a:cubicBezTo>
                <a:lnTo>
                  <a:pt x="11291" y="5400"/>
                </a:lnTo>
                <a:cubicBezTo>
                  <a:pt x="11291" y="5129"/>
                  <a:pt x="11071" y="4909"/>
                  <a:pt x="10800" y="4909"/>
                </a:cubicBezTo>
                <a:cubicBezTo>
                  <a:pt x="10529" y="4909"/>
                  <a:pt x="10309" y="5129"/>
                  <a:pt x="10309" y="5400"/>
                </a:cubicBezTo>
                <a:lnTo>
                  <a:pt x="10309" y="8906"/>
                </a:lnTo>
                <a:cubicBezTo>
                  <a:pt x="9464" y="9125"/>
                  <a:pt x="8836" y="9886"/>
                  <a:pt x="8836" y="10800"/>
                </a:cubicBezTo>
                <a:cubicBezTo>
                  <a:pt x="8836" y="11885"/>
                  <a:pt x="9716" y="12764"/>
                  <a:pt x="10800" y="12764"/>
                </a:cubicBezTo>
                <a:cubicBezTo>
                  <a:pt x="11714" y="12764"/>
                  <a:pt x="12476" y="12137"/>
                  <a:pt x="12694" y="11291"/>
                </a:cubicBezTo>
                <a:lnTo>
                  <a:pt x="14236" y="11291"/>
                </a:lnTo>
                <a:cubicBezTo>
                  <a:pt x="14507" y="11291"/>
                  <a:pt x="14727" y="11072"/>
                  <a:pt x="14727" y="10800"/>
                </a:cubicBezTo>
                <a:cubicBezTo>
                  <a:pt x="14727" y="10529"/>
                  <a:pt x="14507" y="10309"/>
                  <a:pt x="14236" y="10309"/>
                </a:cubicBezTo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6" y="0"/>
                  <a:pt x="0" y="4836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6"/>
                  <a:pt x="16764" y="0"/>
                  <a:pt x="10800" y="0"/>
                </a:cubicBezTo>
                <a:moveTo>
                  <a:pt x="10800" y="18655"/>
                </a:moveTo>
                <a:cubicBezTo>
                  <a:pt x="6462" y="18655"/>
                  <a:pt x="2945" y="15138"/>
                  <a:pt x="2945" y="10800"/>
                </a:cubicBezTo>
                <a:cubicBezTo>
                  <a:pt x="2945" y="6462"/>
                  <a:pt x="6462" y="2945"/>
                  <a:pt x="10800" y="2945"/>
                </a:cubicBezTo>
                <a:cubicBezTo>
                  <a:pt x="15138" y="2945"/>
                  <a:pt x="18655" y="6462"/>
                  <a:pt x="18655" y="10800"/>
                </a:cubicBezTo>
                <a:cubicBezTo>
                  <a:pt x="18655" y="15138"/>
                  <a:pt x="15138" y="18655"/>
                  <a:pt x="10800" y="18655"/>
                </a:cubicBezTo>
                <a:moveTo>
                  <a:pt x="10800" y="1964"/>
                </a:moveTo>
                <a:cubicBezTo>
                  <a:pt x="5920" y="1964"/>
                  <a:pt x="1964" y="5920"/>
                  <a:pt x="1964" y="10800"/>
                </a:cubicBezTo>
                <a:cubicBezTo>
                  <a:pt x="1964" y="15680"/>
                  <a:pt x="5920" y="19636"/>
                  <a:pt x="10800" y="19636"/>
                </a:cubicBezTo>
                <a:cubicBezTo>
                  <a:pt x="15680" y="19636"/>
                  <a:pt x="19636" y="15680"/>
                  <a:pt x="19636" y="10800"/>
                </a:cubicBezTo>
                <a:cubicBezTo>
                  <a:pt x="19636" y="5920"/>
                  <a:pt x="15680" y="1964"/>
                  <a:pt x="10800" y="1964"/>
                </a:cubicBezTo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79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/>
          </a:p>
        </p:txBody>
      </p:sp>
    </p:spTree>
    <p:extLst>
      <p:ext uri="{BB962C8B-B14F-4D97-AF65-F5344CB8AC3E}">
        <p14:creationId xmlns:p14="http://schemas.microsoft.com/office/powerpoint/2010/main" val="2621848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xmlns:p14="http://schemas.microsoft.com/office/powerpoint/2010/main" advClick="0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73;p1">
            <a:extLst>
              <a:ext uri="{FF2B5EF4-FFF2-40B4-BE49-F238E27FC236}">
                <a16:creationId xmlns:a16="http://schemas.microsoft.com/office/drawing/2014/main" id="{95B01908-C8FB-9442-D001-B6405F978C1A}"/>
              </a:ext>
            </a:extLst>
          </p:cNvPr>
          <p:cNvSpPr/>
          <p:nvPr/>
        </p:nvSpPr>
        <p:spPr>
          <a:xfrm>
            <a:off x="0" y="10212862"/>
            <a:ext cx="24377650" cy="2295839"/>
          </a:xfrm>
          <a:prstGeom prst="rect">
            <a:avLst/>
          </a:prstGeom>
          <a:gradFill>
            <a:gsLst>
              <a:gs pos="18000">
                <a:schemeClr val="accent4"/>
              </a:gs>
              <a:gs pos="0">
                <a:schemeClr val="accent1"/>
              </a:gs>
              <a:gs pos="100000">
                <a:schemeClr val="accent2"/>
              </a:gs>
              <a:gs pos="68000">
                <a:schemeClr val="accent3"/>
              </a:gs>
            </a:gsLst>
            <a:lin ang="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6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232BB44B-FC1E-DDAC-4E69-A3B4937936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5964" y="1055077"/>
            <a:ext cx="20334950" cy="1104128"/>
          </a:xfrm>
        </p:spPr>
        <p:txBody>
          <a:bodyPr>
            <a:normAutofit/>
          </a:bodyPr>
          <a:lstStyle/>
          <a:p>
            <a:r>
              <a:rPr lang="en-US" dirty="0"/>
              <a:t>CMC Request for Information (RFI)</a:t>
            </a:r>
          </a:p>
        </p:txBody>
      </p:sp>
      <p:sp>
        <p:nvSpPr>
          <p:cNvPr id="53" name="Google Shape;80;p1">
            <a:extLst>
              <a:ext uri="{FF2B5EF4-FFF2-40B4-BE49-F238E27FC236}">
                <a16:creationId xmlns:a16="http://schemas.microsoft.com/office/drawing/2014/main" id="{E39C27AB-6EB0-C68F-1E1D-EBA0A96D8BE8}"/>
              </a:ext>
            </a:extLst>
          </p:cNvPr>
          <p:cNvSpPr txBox="1"/>
          <p:nvPr/>
        </p:nvSpPr>
        <p:spPr>
          <a:xfrm>
            <a:off x="1675966" y="3848601"/>
            <a:ext cx="19827184" cy="13849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u="none" strike="noStrike" cap="none" dirty="0">
                <a:solidFill>
                  <a:schemeClr val="tx2"/>
                </a:solidFill>
                <a:latin typeface="Avenir Heavy" panose="02000503020000020003" pitchFamily="2" charset="0"/>
                <a:ea typeface="Avenir"/>
                <a:cs typeface="Avenir"/>
                <a:sym typeface="Avenir"/>
              </a:rPr>
              <a:t>Challenge</a:t>
            </a:r>
            <a:br>
              <a:rPr lang="en-US" sz="2800" b="1" i="0" u="none" strike="noStrike" cap="none" dirty="0">
                <a:solidFill>
                  <a:schemeClr val="accent2"/>
                </a:solidFill>
                <a:latin typeface="Avenir"/>
                <a:ea typeface="Avenir"/>
                <a:cs typeface="Avenir"/>
                <a:sym typeface="Avenir"/>
              </a:rPr>
            </a:br>
            <a:r>
              <a:rPr lang="en-US" sz="2800" dirty="0">
                <a:solidFill>
                  <a:srgbClr val="535353"/>
                </a:solidFill>
                <a:latin typeface="Avenir Book" charset="0"/>
              </a:rPr>
              <a:t>A CMC supplier got only limited number of requests and orders from key clients. Main reason not having completed the CMC RFIs (</a:t>
            </a:r>
            <a:r>
              <a:rPr lang="en-US" sz="2800" dirty="0" err="1">
                <a:solidFill>
                  <a:srgbClr val="535353"/>
                </a:solidFill>
                <a:latin typeface="Avenir Book" charset="0"/>
              </a:rPr>
              <a:t>COMPLi</a:t>
            </a:r>
            <a:r>
              <a:rPr lang="en-US" sz="2800" dirty="0">
                <a:solidFill>
                  <a:srgbClr val="535353"/>
                </a:solidFill>
                <a:latin typeface="Avenir Book" charset="0"/>
              </a:rPr>
              <a:t> and Technical) and clients using the completed RFIs for the approved supplier list in </a:t>
            </a:r>
            <a:r>
              <a:rPr lang="en-US" sz="2800" dirty="0" err="1">
                <a:solidFill>
                  <a:srgbClr val="535353"/>
                </a:solidFill>
                <a:latin typeface="Avenir Book" charset="0"/>
              </a:rPr>
              <a:t>Scientist.com</a:t>
            </a:r>
            <a:endParaRPr lang="en-US" sz="2800" dirty="0">
              <a:solidFill>
                <a:srgbClr val="535353"/>
              </a:solidFill>
              <a:latin typeface="Avenir Book" charset="0"/>
              <a:sym typeface="Avenir"/>
            </a:endParaRPr>
          </a:p>
        </p:txBody>
      </p:sp>
      <p:sp>
        <p:nvSpPr>
          <p:cNvPr id="54" name="Google Shape;81;p1">
            <a:extLst>
              <a:ext uri="{FF2B5EF4-FFF2-40B4-BE49-F238E27FC236}">
                <a16:creationId xmlns:a16="http://schemas.microsoft.com/office/drawing/2014/main" id="{3E44141D-A59A-2D0E-7307-3B660E360C95}"/>
              </a:ext>
            </a:extLst>
          </p:cNvPr>
          <p:cNvSpPr txBox="1"/>
          <p:nvPr/>
        </p:nvSpPr>
        <p:spPr>
          <a:xfrm>
            <a:off x="1675964" y="5359689"/>
            <a:ext cx="19944234" cy="13849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>
                <a:solidFill>
                  <a:schemeClr val="tx2"/>
                </a:solidFill>
                <a:latin typeface="Avenir Heavy" panose="02000503020000020003" pitchFamily="2" charset="0"/>
                <a:ea typeface="Avenir"/>
                <a:cs typeface="Avenir"/>
                <a:sym typeface="Avenir"/>
              </a:rPr>
              <a:t>Scientist.com Solution </a:t>
            </a:r>
            <a:br>
              <a:rPr lang="en-US" sz="2800" b="1" dirty="0">
                <a:solidFill>
                  <a:schemeClr val="accent2"/>
                </a:solidFill>
                <a:latin typeface="Avenir Heavy" panose="02000503020000020003" pitchFamily="2" charset="0"/>
                <a:ea typeface="Avenir"/>
                <a:cs typeface="Avenir"/>
                <a:sym typeface="Avenir"/>
              </a:rPr>
            </a:br>
            <a:r>
              <a:rPr lang="en-US" sz="2800" kern="1200" dirty="0" err="1">
                <a:solidFill>
                  <a:srgbClr val="535353"/>
                </a:solidFill>
                <a:latin typeface="Avenir Book" charset="0"/>
                <a:ea typeface="Avenir Book" charset="0"/>
                <a:cs typeface="Avenir Book" charset="0"/>
              </a:rPr>
              <a:t>Scientist.com</a:t>
            </a:r>
            <a:r>
              <a:rPr lang="en-US" sz="2800" kern="1200" dirty="0">
                <a:solidFill>
                  <a:srgbClr val="535353"/>
                </a:solidFill>
                <a:latin typeface="Avenir Book" charset="0"/>
                <a:ea typeface="Avenir Book" charset="0"/>
                <a:cs typeface="Avenir Book" charset="0"/>
              </a:rPr>
              <a:t> engaged with the supplier and supported the completion of the RFIs. As a results the supplier is now included in many if not all CMC requests from this large pharma client, but also by many other clients and business has increased.</a:t>
            </a:r>
            <a:endParaRPr lang="en-US" sz="2400" b="1" dirty="0">
              <a:solidFill>
                <a:schemeClr val="accent2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grpSp>
        <p:nvGrpSpPr>
          <p:cNvPr id="65" name="Group 64">
            <a:extLst>
              <a:ext uri="{FF2B5EF4-FFF2-40B4-BE49-F238E27FC236}">
                <a16:creationId xmlns:a16="http://schemas.microsoft.com/office/drawing/2014/main" id="{4458C3FC-EBAB-13B0-3997-6268A450C097}"/>
              </a:ext>
            </a:extLst>
          </p:cNvPr>
          <p:cNvGrpSpPr/>
          <p:nvPr/>
        </p:nvGrpSpPr>
        <p:grpSpPr>
          <a:xfrm>
            <a:off x="2630368" y="7457507"/>
            <a:ext cx="18964274" cy="2330570"/>
            <a:chOff x="1076793" y="7126802"/>
            <a:chExt cx="22530686" cy="2768857"/>
          </a:xfrm>
        </p:grpSpPr>
        <p:sp>
          <p:nvSpPr>
            <p:cNvPr id="66" name="Google Shape;72;p1">
              <a:extLst>
                <a:ext uri="{FF2B5EF4-FFF2-40B4-BE49-F238E27FC236}">
                  <a16:creationId xmlns:a16="http://schemas.microsoft.com/office/drawing/2014/main" id="{D1D359D9-6BBB-DCF6-72F9-32BD08A5B2BF}"/>
                </a:ext>
              </a:extLst>
            </p:cNvPr>
            <p:cNvSpPr/>
            <p:nvPr/>
          </p:nvSpPr>
          <p:spPr>
            <a:xfrm>
              <a:off x="2105859" y="8543902"/>
              <a:ext cx="19273206" cy="101112"/>
            </a:xfrm>
            <a:prstGeom prst="rect">
              <a:avLst/>
            </a:prstGeom>
            <a:solidFill>
              <a:srgbClr val="DADADA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7" name="Oval 76">
              <a:extLst>
                <a:ext uri="{FF2B5EF4-FFF2-40B4-BE49-F238E27FC236}">
                  <a16:creationId xmlns:a16="http://schemas.microsoft.com/office/drawing/2014/main" id="{BF0CFED7-84D5-B275-C085-43A876D87202}"/>
                </a:ext>
              </a:extLst>
            </p:cNvPr>
            <p:cNvSpPr/>
            <p:nvPr/>
          </p:nvSpPr>
          <p:spPr>
            <a:xfrm>
              <a:off x="20908658" y="7126802"/>
              <a:ext cx="2698821" cy="2698821"/>
            </a:xfrm>
            <a:prstGeom prst="ellipse">
              <a:avLst/>
            </a:prstGeom>
            <a:solidFill>
              <a:schemeClr val="bg2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9" name="Oval 88">
              <a:extLst>
                <a:ext uri="{FF2B5EF4-FFF2-40B4-BE49-F238E27FC236}">
                  <a16:creationId xmlns:a16="http://schemas.microsoft.com/office/drawing/2014/main" id="{CBE0B532-62AA-5340-77EB-D1DDCC4687CF}"/>
                </a:ext>
              </a:extLst>
            </p:cNvPr>
            <p:cNvSpPr/>
            <p:nvPr/>
          </p:nvSpPr>
          <p:spPr>
            <a:xfrm>
              <a:off x="1076793" y="7126802"/>
              <a:ext cx="2698821" cy="2698821"/>
            </a:xfrm>
            <a:prstGeom prst="ellipse">
              <a:avLst/>
            </a:prstGeom>
            <a:solidFill>
              <a:schemeClr val="bg2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2" name="Oval 91">
              <a:extLst>
                <a:ext uri="{FF2B5EF4-FFF2-40B4-BE49-F238E27FC236}">
                  <a16:creationId xmlns:a16="http://schemas.microsoft.com/office/drawing/2014/main" id="{DB280CA0-F308-7BDD-A46B-BF767E654321}"/>
                </a:ext>
              </a:extLst>
            </p:cNvPr>
            <p:cNvSpPr/>
            <p:nvPr/>
          </p:nvSpPr>
          <p:spPr>
            <a:xfrm>
              <a:off x="15869247" y="7126802"/>
              <a:ext cx="2698821" cy="2698821"/>
            </a:xfrm>
            <a:prstGeom prst="ellipse">
              <a:avLst/>
            </a:prstGeom>
            <a:solidFill>
              <a:schemeClr val="bg2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3" name="Oval 92">
              <a:extLst>
                <a:ext uri="{FF2B5EF4-FFF2-40B4-BE49-F238E27FC236}">
                  <a16:creationId xmlns:a16="http://schemas.microsoft.com/office/drawing/2014/main" id="{681FD3A7-21BF-F35E-A710-A8E2E7BEBEDF}"/>
                </a:ext>
              </a:extLst>
            </p:cNvPr>
            <p:cNvSpPr/>
            <p:nvPr/>
          </p:nvSpPr>
          <p:spPr>
            <a:xfrm>
              <a:off x="10839414" y="7126802"/>
              <a:ext cx="2698821" cy="2698821"/>
            </a:xfrm>
            <a:prstGeom prst="ellipse">
              <a:avLst/>
            </a:prstGeom>
            <a:solidFill>
              <a:schemeClr val="bg2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4" name="Oval 93">
              <a:extLst>
                <a:ext uri="{FF2B5EF4-FFF2-40B4-BE49-F238E27FC236}">
                  <a16:creationId xmlns:a16="http://schemas.microsoft.com/office/drawing/2014/main" id="{97AF4DDE-4998-3076-E8B1-38CCC031BBB6}"/>
                </a:ext>
              </a:extLst>
            </p:cNvPr>
            <p:cNvSpPr/>
            <p:nvPr/>
          </p:nvSpPr>
          <p:spPr>
            <a:xfrm>
              <a:off x="5926198" y="7126802"/>
              <a:ext cx="2698821" cy="2698821"/>
            </a:xfrm>
            <a:prstGeom prst="ellipse">
              <a:avLst/>
            </a:prstGeom>
            <a:solidFill>
              <a:schemeClr val="bg2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95" name="Group 94">
              <a:extLst>
                <a:ext uri="{FF2B5EF4-FFF2-40B4-BE49-F238E27FC236}">
                  <a16:creationId xmlns:a16="http://schemas.microsoft.com/office/drawing/2014/main" id="{6A48C25A-A045-EBD0-B41E-C3B9932655D0}"/>
                </a:ext>
              </a:extLst>
            </p:cNvPr>
            <p:cNvGrpSpPr/>
            <p:nvPr/>
          </p:nvGrpSpPr>
          <p:grpSpPr>
            <a:xfrm>
              <a:off x="1140543" y="8469645"/>
              <a:ext cx="22406627" cy="1426014"/>
              <a:chOff x="1140543" y="8469645"/>
              <a:chExt cx="22406627" cy="1426014"/>
            </a:xfrm>
            <a:noFill/>
          </p:grpSpPr>
          <p:sp>
            <p:nvSpPr>
              <p:cNvPr id="102" name="Google Shape;86;p1">
                <a:extLst>
                  <a:ext uri="{FF2B5EF4-FFF2-40B4-BE49-F238E27FC236}">
                    <a16:creationId xmlns:a16="http://schemas.microsoft.com/office/drawing/2014/main" id="{8F8CA279-4599-AA24-9C95-A605CB7AC374}"/>
                  </a:ext>
                </a:extLst>
              </p:cNvPr>
              <p:cNvSpPr txBox="1"/>
              <p:nvPr/>
            </p:nvSpPr>
            <p:spPr>
              <a:xfrm>
                <a:off x="1140543" y="8794868"/>
                <a:ext cx="2610453" cy="475306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000" dirty="0">
                    <a:solidFill>
                      <a:schemeClr val="accent1"/>
                    </a:solidFill>
                    <a:latin typeface="Avenir"/>
                    <a:sym typeface="Avenir"/>
                  </a:rPr>
                  <a:t>Researcher</a:t>
                </a:r>
                <a:endParaRPr sz="2000" dirty="0">
                  <a:solidFill>
                    <a:schemeClr val="accent1"/>
                  </a:solidFill>
                </a:endParaRPr>
              </a:p>
            </p:txBody>
          </p:sp>
          <p:sp>
            <p:nvSpPr>
              <p:cNvPr id="103" name="Google Shape;87;p1">
                <a:extLst>
                  <a:ext uri="{FF2B5EF4-FFF2-40B4-BE49-F238E27FC236}">
                    <a16:creationId xmlns:a16="http://schemas.microsoft.com/office/drawing/2014/main" id="{6CECE6D4-DB1A-49F6-B745-1D5408041030}"/>
                  </a:ext>
                </a:extLst>
              </p:cNvPr>
              <p:cNvSpPr txBox="1"/>
              <p:nvPr/>
            </p:nvSpPr>
            <p:spPr>
              <a:xfrm>
                <a:off x="10775602" y="8683937"/>
                <a:ext cx="2824341" cy="1096923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1800" dirty="0">
                    <a:solidFill>
                      <a:schemeClr val="accent4">
                        <a:lumMod val="75000"/>
                      </a:schemeClr>
                    </a:solidFill>
                    <a:latin typeface="Avenir"/>
                    <a:ea typeface="Avenir"/>
                    <a:cs typeface="Avenir"/>
                    <a:sym typeface="Avenir"/>
                  </a:rPr>
                  <a:t>RFIs completion</a:t>
                </a:r>
              </a:p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1800" dirty="0">
                    <a:solidFill>
                      <a:schemeClr val="accent4">
                        <a:lumMod val="75000"/>
                      </a:schemeClr>
                    </a:solidFill>
                    <a:latin typeface="Avenir"/>
                    <a:ea typeface="Avenir"/>
                    <a:cs typeface="Avenir"/>
                    <a:sym typeface="Avenir"/>
                  </a:rPr>
                  <a:t>initiative with suppliers</a:t>
                </a:r>
                <a:endParaRPr sz="1800" dirty="0">
                  <a:solidFill>
                    <a:schemeClr val="accent4">
                      <a:lumMod val="75000"/>
                    </a:schemeClr>
                  </a:solidFill>
                  <a:latin typeface="Avenir"/>
                  <a:ea typeface="Avenir"/>
                  <a:cs typeface="Avenir"/>
                  <a:sym typeface="Avenir"/>
                </a:endParaRPr>
              </a:p>
            </p:txBody>
          </p:sp>
          <p:sp>
            <p:nvSpPr>
              <p:cNvPr id="104" name="Google Shape;88;p1">
                <a:extLst>
                  <a:ext uri="{FF2B5EF4-FFF2-40B4-BE49-F238E27FC236}">
                    <a16:creationId xmlns:a16="http://schemas.microsoft.com/office/drawing/2014/main" id="{DE762727-61A6-8B8B-4B2D-23A7369E1568}"/>
                  </a:ext>
                </a:extLst>
              </p:cNvPr>
              <p:cNvSpPr txBox="1"/>
              <p:nvPr/>
            </p:nvSpPr>
            <p:spPr>
              <a:xfrm>
                <a:off x="15984726" y="8469645"/>
                <a:ext cx="2537041" cy="1426014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1800" dirty="0">
                    <a:solidFill>
                      <a:schemeClr val="accent3"/>
                    </a:solidFill>
                    <a:latin typeface="Avenir"/>
                    <a:ea typeface="Avenir"/>
                    <a:cs typeface="Avenir"/>
                    <a:sym typeface="Avenir"/>
                  </a:rPr>
                  <a:t>Requests only to Suppliers with completed RFIs</a:t>
                </a:r>
              </a:p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chemeClr val="bg2"/>
                  </a:solidFill>
                  <a:latin typeface="Avenir"/>
                  <a:ea typeface="Avenir"/>
                  <a:cs typeface="Avenir"/>
                  <a:sym typeface="Avenir"/>
                </a:endParaRPr>
              </a:p>
            </p:txBody>
          </p:sp>
          <p:sp>
            <p:nvSpPr>
              <p:cNvPr id="105" name="Google Shape;89;p1">
                <a:extLst>
                  <a:ext uri="{FF2B5EF4-FFF2-40B4-BE49-F238E27FC236}">
                    <a16:creationId xmlns:a16="http://schemas.microsoft.com/office/drawing/2014/main" id="{E3D36FE7-5D0D-8C0F-C89F-CA421E0C297B}"/>
                  </a:ext>
                </a:extLst>
              </p:cNvPr>
              <p:cNvSpPr txBox="1"/>
              <p:nvPr/>
            </p:nvSpPr>
            <p:spPr>
              <a:xfrm>
                <a:off x="6007620" y="8671757"/>
                <a:ext cx="2529964" cy="438740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1800" dirty="0" err="1">
                    <a:solidFill>
                      <a:schemeClr val="accent4"/>
                    </a:solidFill>
                    <a:latin typeface="Avenir"/>
                    <a:ea typeface="Avenir"/>
                    <a:cs typeface="Avenir"/>
                    <a:sym typeface="Avenir"/>
                  </a:rPr>
                  <a:t>Scientist.com</a:t>
                </a:r>
                <a:endParaRPr lang="en-US" sz="1800" dirty="0">
                  <a:solidFill>
                    <a:schemeClr val="accent4"/>
                  </a:solidFill>
                  <a:latin typeface="Avenir"/>
                  <a:ea typeface="Avenir"/>
                  <a:cs typeface="Avenir"/>
                  <a:sym typeface="Avenir"/>
                </a:endParaRPr>
              </a:p>
            </p:txBody>
          </p:sp>
          <p:sp>
            <p:nvSpPr>
              <p:cNvPr id="106" name="Google Shape;95;p1">
                <a:extLst>
                  <a:ext uri="{FF2B5EF4-FFF2-40B4-BE49-F238E27FC236}">
                    <a16:creationId xmlns:a16="http://schemas.microsoft.com/office/drawing/2014/main" id="{4AFCC9A9-58F5-82F0-FBA2-EC7CBB79E4B0}"/>
                  </a:ext>
                </a:extLst>
              </p:cNvPr>
              <p:cNvSpPr txBox="1"/>
              <p:nvPr/>
            </p:nvSpPr>
            <p:spPr>
              <a:xfrm>
                <a:off x="21010129" y="8644094"/>
                <a:ext cx="2537041" cy="438740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1800" dirty="0">
                    <a:solidFill>
                      <a:schemeClr val="accent2"/>
                    </a:solidFill>
                    <a:latin typeface="Avenir"/>
                    <a:ea typeface="Avenir"/>
                    <a:cs typeface="Avenir"/>
                    <a:sym typeface="Avenir"/>
                  </a:rPr>
                  <a:t>Faster ordering</a:t>
                </a:r>
                <a:endParaRPr sz="1800" dirty="0">
                  <a:solidFill>
                    <a:schemeClr val="accent2"/>
                  </a:solidFill>
                  <a:latin typeface="Avenir"/>
                  <a:ea typeface="Avenir"/>
                  <a:cs typeface="Avenir"/>
                  <a:sym typeface="Avenir"/>
                </a:endParaRPr>
              </a:p>
            </p:txBody>
          </p:sp>
        </p:grpSp>
        <p:grpSp>
          <p:nvGrpSpPr>
            <p:cNvPr id="96" name="Group 95">
              <a:extLst>
                <a:ext uri="{FF2B5EF4-FFF2-40B4-BE49-F238E27FC236}">
                  <a16:creationId xmlns:a16="http://schemas.microsoft.com/office/drawing/2014/main" id="{20BFF75A-9FB1-9B8B-9BB3-ED00A62E097B}"/>
                </a:ext>
              </a:extLst>
            </p:cNvPr>
            <p:cNvGrpSpPr/>
            <p:nvPr/>
          </p:nvGrpSpPr>
          <p:grpSpPr>
            <a:xfrm>
              <a:off x="2105858" y="7551110"/>
              <a:ext cx="20525515" cy="886675"/>
              <a:chOff x="2105858" y="7551110"/>
              <a:chExt cx="20525515" cy="886675"/>
            </a:xfrm>
            <a:gradFill>
              <a:gsLst>
                <a:gs pos="18000">
                  <a:schemeClr val="accent4"/>
                </a:gs>
                <a:gs pos="0">
                  <a:schemeClr val="accent1"/>
                </a:gs>
                <a:gs pos="100000">
                  <a:schemeClr val="accent2"/>
                </a:gs>
                <a:gs pos="68000">
                  <a:schemeClr val="accent3"/>
                </a:gs>
              </a:gsLst>
              <a:lin ang="0" scaled="0"/>
            </a:gradFill>
          </p:grpSpPr>
          <p:sp>
            <p:nvSpPr>
              <p:cNvPr id="97" name="Google Shape;83;p1">
                <a:extLst>
                  <a:ext uri="{FF2B5EF4-FFF2-40B4-BE49-F238E27FC236}">
                    <a16:creationId xmlns:a16="http://schemas.microsoft.com/office/drawing/2014/main" id="{5F996A23-C74B-3F52-8176-B4006E77D861}"/>
                  </a:ext>
                </a:extLst>
              </p:cNvPr>
              <p:cNvSpPr/>
              <p:nvPr/>
            </p:nvSpPr>
            <p:spPr>
              <a:xfrm>
                <a:off x="2105858" y="7551110"/>
                <a:ext cx="708422" cy="833638"/>
              </a:xfrm>
              <a:custGeom>
                <a:avLst/>
                <a:gdLst/>
                <a:ahLst/>
                <a:cxnLst/>
                <a:rect l="l" t="t" r="r" b="b"/>
                <a:pathLst>
                  <a:path w="16691" h="21600" extrusionOk="0">
                    <a:moveTo>
                      <a:pt x="1016" y="20520"/>
                    </a:moveTo>
                    <a:cubicBezTo>
                      <a:pt x="1258" y="18675"/>
                      <a:pt x="2752" y="17923"/>
                      <a:pt x="4191" y="17361"/>
                    </a:cubicBezTo>
                    <a:cubicBezTo>
                      <a:pt x="5156" y="17087"/>
                      <a:pt x="6884" y="15971"/>
                      <a:pt x="6884" y="13567"/>
                    </a:cubicBezTo>
                    <a:cubicBezTo>
                      <a:pt x="6884" y="11510"/>
                      <a:pt x="6113" y="10507"/>
                      <a:pt x="5698" y="9969"/>
                    </a:cubicBezTo>
                    <a:cubicBezTo>
                      <a:pt x="5646" y="9902"/>
                      <a:pt x="5599" y="9842"/>
                      <a:pt x="5562" y="9786"/>
                    </a:cubicBezTo>
                    <a:lnTo>
                      <a:pt x="5526" y="9735"/>
                    </a:lnTo>
                    <a:cubicBezTo>
                      <a:pt x="5491" y="9662"/>
                      <a:pt x="5297" y="9177"/>
                      <a:pt x="5553" y="8011"/>
                    </a:cubicBezTo>
                    <a:cubicBezTo>
                      <a:pt x="5604" y="7777"/>
                      <a:pt x="5583" y="7531"/>
                      <a:pt x="5493" y="7312"/>
                    </a:cubicBezTo>
                    <a:cubicBezTo>
                      <a:pt x="5249" y="6721"/>
                      <a:pt x="4603" y="5151"/>
                      <a:pt x="5035" y="3988"/>
                    </a:cubicBezTo>
                    <a:cubicBezTo>
                      <a:pt x="5619" y="2411"/>
                      <a:pt x="6140" y="2099"/>
                      <a:pt x="7085" y="1642"/>
                    </a:cubicBezTo>
                    <a:cubicBezTo>
                      <a:pt x="7132" y="1619"/>
                      <a:pt x="7177" y="1592"/>
                      <a:pt x="7220" y="1562"/>
                    </a:cubicBezTo>
                    <a:cubicBezTo>
                      <a:pt x="7458" y="1393"/>
                      <a:pt x="8233" y="1080"/>
                      <a:pt x="9029" y="1080"/>
                    </a:cubicBezTo>
                    <a:cubicBezTo>
                      <a:pt x="9467" y="1080"/>
                      <a:pt x="9840" y="1172"/>
                      <a:pt x="10137" y="1353"/>
                    </a:cubicBezTo>
                    <a:cubicBezTo>
                      <a:pt x="10491" y="1569"/>
                      <a:pt x="10825" y="1968"/>
                      <a:pt x="11308" y="3213"/>
                    </a:cubicBezTo>
                    <a:cubicBezTo>
                      <a:pt x="11991" y="4974"/>
                      <a:pt x="11820" y="6477"/>
                      <a:pt x="11347" y="7186"/>
                    </a:cubicBezTo>
                    <a:cubicBezTo>
                      <a:pt x="11175" y="7442"/>
                      <a:pt x="11116" y="7769"/>
                      <a:pt x="11184" y="8078"/>
                    </a:cubicBezTo>
                    <a:cubicBezTo>
                      <a:pt x="11422" y="9164"/>
                      <a:pt x="11247" y="9602"/>
                      <a:pt x="11210" y="9679"/>
                    </a:cubicBezTo>
                    <a:cubicBezTo>
                      <a:pt x="11181" y="9712"/>
                      <a:pt x="11153" y="9748"/>
                      <a:pt x="11129" y="9786"/>
                    </a:cubicBezTo>
                    <a:cubicBezTo>
                      <a:pt x="11091" y="9842"/>
                      <a:pt x="11044" y="9902"/>
                      <a:pt x="10992" y="9969"/>
                    </a:cubicBezTo>
                    <a:cubicBezTo>
                      <a:pt x="10578" y="10507"/>
                      <a:pt x="9806" y="11510"/>
                      <a:pt x="9806" y="13567"/>
                    </a:cubicBezTo>
                    <a:cubicBezTo>
                      <a:pt x="9806" y="15972"/>
                      <a:pt x="11535" y="17087"/>
                      <a:pt x="12500" y="17361"/>
                    </a:cubicBezTo>
                    <a:cubicBezTo>
                      <a:pt x="13925" y="17916"/>
                      <a:pt x="15432" y="18665"/>
                      <a:pt x="15675" y="20520"/>
                    </a:cubicBezTo>
                    <a:lnTo>
                      <a:pt x="1016" y="20520"/>
                    </a:lnTo>
                    <a:close/>
                    <a:moveTo>
                      <a:pt x="12782" y="16326"/>
                    </a:moveTo>
                    <a:cubicBezTo>
                      <a:pt x="12782" y="16326"/>
                      <a:pt x="10788" y="15813"/>
                      <a:pt x="10788" y="13567"/>
                    </a:cubicBezTo>
                    <a:cubicBezTo>
                      <a:pt x="10788" y="11595"/>
                      <a:pt x="11607" y="10900"/>
                      <a:pt x="11923" y="10420"/>
                    </a:cubicBezTo>
                    <a:cubicBezTo>
                      <a:pt x="11923" y="10420"/>
                      <a:pt x="12573" y="9806"/>
                      <a:pt x="12138" y="7825"/>
                    </a:cubicBezTo>
                    <a:cubicBezTo>
                      <a:pt x="12863" y="6740"/>
                      <a:pt x="12999" y="4821"/>
                      <a:pt x="12211" y="2789"/>
                    </a:cubicBezTo>
                    <a:cubicBezTo>
                      <a:pt x="11716" y="1514"/>
                      <a:pt x="11279" y="815"/>
                      <a:pt x="10613" y="409"/>
                    </a:cubicBezTo>
                    <a:cubicBezTo>
                      <a:pt x="10124" y="111"/>
                      <a:pt x="9569" y="0"/>
                      <a:pt x="9029" y="0"/>
                    </a:cubicBezTo>
                    <a:cubicBezTo>
                      <a:pt x="8023" y="0"/>
                      <a:pt x="7070" y="384"/>
                      <a:pt x="6690" y="653"/>
                    </a:cubicBezTo>
                    <a:cubicBezTo>
                      <a:pt x="5576" y="1192"/>
                      <a:pt x="4828" y="1688"/>
                      <a:pt x="4126" y="3579"/>
                    </a:cubicBezTo>
                    <a:cubicBezTo>
                      <a:pt x="3556" y="5114"/>
                      <a:pt x="4241" y="6891"/>
                      <a:pt x="4598" y="7757"/>
                    </a:cubicBezTo>
                    <a:cubicBezTo>
                      <a:pt x="4163" y="9739"/>
                      <a:pt x="4767" y="10420"/>
                      <a:pt x="4767" y="10420"/>
                    </a:cubicBezTo>
                    <a:cubicBezTo>
                      <a:pt x="5083" y="10900"/>
                      <a:pt x="5903" y="11595"/>
                      <a:pt x="5903" y="13567"/>
                    </a:cubicBezTo>
                    <a:cubicBezTo>
                      <a:pt x="5903" y="15813"/>
                      <a:pt x="3909" y="16326"/>
                      <a:pt x="3909" y="16326"/>
                    </a:cubicBezTo>
                    <a:cubicBezTo>
                      <a:pt x="2642" y="16817"/>
                      <a:pt x="0" y="17821"/>
                      <a:pt x="0" y="21060"/>
                    </a:cubicBezTo>
                    <a:cubicBezTo>
                      <a:pt x="0" y="21060"/>
                      <a:pt x="0" y="21600"/>
                      <a:pt x="491" y="21600"/>
                    </a:cubicBezTo>
                    <a:lnTo>
                      <a:pt x="16200" y="21600"/>
                    </a:lnTo>
                    <a:cubicBezTo>
                      <a:pt x="16691" y="21600"/>
                      <a:pt x="16691" y="21060"/>
                      <a:pt x="16691" y="21060"/>
                    </a:cubicBezTo>
                    <a:cubicBezTo>
                      <a:pt x="16691" y="17821"/>
                      <a:pt x="14048" y="16817"/>
                      <a:pt x="12782" y="16326"/>
                    </a:cubicBezTo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38075" tIns="38075" rIns="38075" bIns="3807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999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8" name="Google Shape;84;p1">
                <a:extLst>
                  <a:ext uri="{FF2B5EF4-FFF2-40B4-BE49-F238E27FC236}">
                    <a16:creationId xmlns:a16="http://schemas.microsoft.com/office/drawing/2014/main" id="{14EEC6A8-69F8-4B02-5978-CD64DBD98755}"/>
                  </a:ext>
                </a:extLst>
              </p:cNvPr>
              <p:cNvSpPr/>
              <p:nvPr/>
            </p:nvSpPr>
            <p:spPr>
              <a:xfrm>
                <a:off x="6740180" y="7552180"/>
                <a:ext cx="1048454" cy="857921"/>
              </a:xfrm>
              <a:custGeom>
                <a:avLst/>
                <a:gdLst/>
                <a:ahLst/>
                <a:cxnLst/>
                <a:rect l="l" t="t" r="r" b="b"/>
                <a:pathLst>
                  <a:path w="21600" h="21600" extrusionOk="0">
                    <a:moveTo>
                      <a:pt x="4457" y="20400"/>
                    </a:moveTo>
                    <a:cubicBezTo>
                      <a:pt x="4686" y="18711"/>
                      <a:pt x="5897" y="18036"/>
                      <a:pt x="7134" y="17493"/>
                    </a:cubicBezTo>
                    <a:lnTo>
                      <a:pt x="7173" y="17477"/>
                    </a:lnTo>
                    <a:cubicBezTo>
                      <a:pt x="8055" y="17190"/>
                      <a:pt x="9626" y="16039"/>
                      <a:pt x="9626" y="13569"/>
                    </a:cubicBezTo>
                    <a:cubicBezTo>
                      <a:pt x="9626" y="11474"/>
                      <a:pt x="8932" y="10452"/>
                      <a:pt x="8558" y="9902"/>
                    </a:cubicBezTo>
                    <a:cubicBezTo>
                      <a:pt x="8484" y="9791"/>
                      <a:pt x="8394" y="9649"/>
                      <a:pt x="8414" y="9680"/>
                    </a:cubicBezTo>
                    <a:cubicBezTo>
                      <a:pt x="8384" y="9599"/>
                      <a:pt x="8237" y="9129"/>
                      <a:pt x="8449" y="8035"/>
                    </a:cubicBezTo>
                    <a:cubicBezTo>
                      <a:pt x="8549" y="7522"/>
                      <a:pt x="8380" y="7241"/>
                      <a:pt x="8380" y="7241"/>
                    </a:cubicBezTo>
                    <a:cubicBezTo>
                      <a:pt x="8112" y="6505"/>
                      <a:pt x="7614" y="5133"/>
                      <a:pt x="7988" y="4025"/>
                    </a:cubicBezTo>
                    <a:cubicBezTo>
                      <a:pt x="8490" y="2492"/>
                      <a:pt x="8935" y="2190"/>
                      <a:pt x="9741" y="1747"/>
                    </a:cubicBezTo>
                    <a:cubicBezTo>
                      <a:pt x="9788" y="1721"/>
                      <a:pt x="9834" y="1691"/>
                      <a:pt x="9877" y="1657"/>
                    </a:cubicBezTo>
                    <a:cubicBezTo>
                      <a:pt x="10029" y="1535"/>
                      <a:pt x="10674" y="1200"/>
                      <a:pt x="11403" y="1200"/>
                    </a:cubicBezTo>
                    <a:cubicBezTo>
                      <a:pt x="11768" y="1200"/>
                      <a:pt x="12075" y="1285"/>
                      <a:pt x="12318" y="1454"/>
                    </a:cubicBezTo>
                    <a:cubicBezTo>
                      <a:pt x="12610" y="1655"/>
                      <a:pt x="12890" y="2039"/>
                      <a:pt x="13313" y="3271"/>
                    </a:cubicBezTo>
                    <a:cubicBezTo>
                      <a:pt x="14101" y="5469"/>
                      <a:pt x="13602" y="6698"/>
                      <a:pt x="13350" y="7124"/>
                    </a:cubicBezTo>
                    <a:cubicBezTo>
                      <a:pt x="13183" y="7407"/>
                      <a:pt x="13126" y="7764"/>
                      <a:pt x="13191" y="8102"/>
                    </a:cubicBezTo>
                    <a:cubicBezTo>
                      <a:pt x="13386" y="9109"/>
                      <a:pt x="13260" y="9534"/>
                      <a:pt x="13227" y="9619"/>
                    </a:cubicBezTo>
                    <a:cubicBezTo>
                      <a:pt x="13219" y="9631"/>
                      <a:pt x="13101" y="9814"/>
                      <a:pt x="13041" y="9902"/>
                    </a:cubicBezTo>
                    <a:cubicBezTo>
                      <a:pt x="12668" y="10452"/>
                      <a:pt x="11973" y="11474"/>
                      <a:pt x="11973" y="13569"/>
                    </a:cubicBezTo>
                    <a:cubicBezTo>
                      <a:pt x="11973" y="16039"/>
                      <a:pt x="13545" y="17190"/>
                      <a:pt x="14427" y="17477"/>
                    </a:cubicBezTo>
                    <a:lnTo>
                      <a:pt x="14466" y="17493"/>
                    </a:lnTo>
                    <a:cubicBezTo>
                      <a:pt x="15703" y="18036"/>
                      <a:pt x="16914" y="18711"/>
                      <a:pt x="17143" y="20400"/>
                    </a:cubicBezTo>
                    <a:cubicBezTo>
                      <a:pt x="17143" y="20400"/>
                      <a:pt x="4457" y="20400"/>
                      <a:pt x="4457" y="20400"/>
                    </a:cubicBezTo>
                    <a:close/>
                    <a:moveTo>
                      <a:pt x="14715" y="16328"/>
                    </a:moveTo>
                    <a:cubicBezTo>
                      <a:pt x="14715" y="16328"/>
                      <a:pt x="12955" y="15815"/>
                      <a:pt x="12955" y="13569"/>
                    </a:cubicBezTo>
                    <a:cubicBezTo>
                      <a:pt x="12955" y="11596"/>
                      <a:pt x="13678" y="10901"/>
                      <a:pt x="13957" y="10421"/>
                    </a:cubicBezTo>
                    <a:cubicBezTo>
                      <a:pt x="13957" y="10421"/>
                      <a:pt x="14531" y="9807"/>
                      <a:pt x="14146" y="7826"/>
                    </a:cubicBezTo>
                    <a:cubicBezTo>
                      <a:pt x="14787" y="6740"/>
                      <a:pt x="14995" y="4972"/>
                      <a:pt x="14211" y="2789"/>
                    </a:cubicBezTo>
                    <a:cubicBezTo>
                      <a:pt x="13774" y="1514"/>
                      <a:pt x="13389" y="815"/>
                      <a:pt x="12801" y="409"/>
                    </a:cubicBezTo>
                    <a:cubicBezTo>
                      <a:pt x="12370" y="110"/>
                      <a:pt x="11880" y="0"/>
                      <a:pt x="11403" y="0"/>
                    </a:cubicBezTo>
                    <a:cubicBezTo>
                      <a:pt x="10516" y="0"/>
                      <a:pt x="9675" y="384"/>
                      <a:pt x="9339" y="653"/>
                    </a:cubicBezTo>
                    <a:cubicBezTo>
                      <a:pt x="8357" y="1192"/>
                      <a:pt x="7697" y="1688"/>
                      <a:pt x="7077" y="3579"/>
                    </a:cubicBezTo>
                    <a:cubicBezTo>
                      <a:pt x="6540" y="5168"/>
                      <a:pt x="7179" y="6892"/>
                      <a:pt x="7494" y="7758"/>
                    </a:cubicBezTo>
                    <a:cubicBezTo>
                      <a:pt x="7110" y="9740"/>
                      <a:pt x="7642" y="10421"/>
                      <a:pt x="7642" y="10421"/>
                    </a:cubicBezTo>
                    <a:cubicBezTo>
                      <a:pt x="7922" y="10901"/>
                      <a:pt x="8644" y="11596"/>
                      <a:pt x="8644" y="13569"/>
                    </a:cubicBezTo>
                    <a:cubicBezTo>
                      <a:pt x="8644" y="15815"/>
                      <a:pt x="6885" y="16328"/>
                      <a:pt x="6885" y="16328"/>
                    </a:cubicBezTo>
                    <a:cubicBezTo>
                      <a:pt x="5768" y="16819"/>
                      <a:pt x="3436" y="17760"/>
                      <a:pt x="3436" y="21000"/>
                    </a:cubicBezTo>
                    <a:cubicBezTo>
                      <a:pt x="3436" y="21000"/>
                      <a:pt x="3436" y="21600"/>
                      <a:pt x="3927" y="21600"/>
                    </a:cubicBezTo>
                    <a:lnTo>
                      <a:pt x="17673" y="21600"/>
                    </a:lnTo>
                    <a:cubicBezTo>
                      <a:pt x="18164" y="21600"/>
                      <a:pt x="18164" y="21000"/>
                      <a:pt x="18164" y="21000"/>
                    </a:cubicBezTo>
                    <a:cubicBezTo>
                      <a:pt x="18164" y="17760"/>
                      <a:pt x="15832" y="16819"/>
                      <a:pt x="14715" y="16328"/>
                    </a:cubicBezTo>
                    <a:moveTo>
                      <a:pt x="19516" y="15006"/>
                    </a:moveTo>
                    <a:cubicBezTo>
                      <a:pt x="19516" y="15006"/>
                      <a:pt x="18416" y="14701"/>
                      <a:pt x="18416" y="12954"/>
                    </a:cubicBezTo>
                    <a:cubicBezTo>
                      <a:pt x="18416" y="11419"/>
                      <a:pt x="18794" y="10879"/>
                      <a:pt x="19017" y="10506"/>
                    </a:cubicBezTo>
                    <a:cubicBezTo>
                      <a:pt x="19017" y="10506"/>
                      <a:pt x="19443" y="9975"/>
                      <a:pt x="19136" y="8435"/>
                    </a:cubicBezTo>
                    <a:cubicBezTo>
                      <a:pt x="19388" y="7760"/>
                      <a:pt x="19900" y="6419"/>
                      <a:pt x="19470" y="5184"/>
                    </a:cubicBezTo>
                    <a:cubicBezTo>
                      <a:pt x="18974" y="3714"/>
                      <a:pt x="18645" y="3327"/>
                      <a:pt x="17860" y="2908"/>
                    </a:cubicBezTo>
                    <a:cubicBezTo>
                      <a:pt x="17591" y="2699"/>
                      <a:pt x="16918" y="2400"/>
                      <a:pt x="16208" y="2400"/>
                    </a:cubicBezTo>
                    <a:cubicBezTo>
                      <a:pt x="15873" y="2400"/>
                      <a:pt x="15531" y="2473"/>
                      <a:pt x="15218" y="2647"/>
                    </a:cubicBezTo>
                    <a:cubicBezTo>
                      <a:pt x="15343" y="3035"/>
                      <a:pt x="15449" y="3420"/>
                      <a:pt x="15525" y="3799"/>
                    </a:cubicBezTo>
                    <a:cubicBezTo>
                      <a:pt x="15537" y="3790"/>
                      <a:pt x="15550" y="3779"/>
                      <a:pt x="15563" y="3770"/>
                    </a:cubicBezTo>
                    <a:cubicBezTo>
                      <a:pt x="15730" y="3657"/>
                      <a:pt x="15948" y="3600"/>
                      <a:pt x="16208" y="3600"/>
                    </a:cubicBezTo>
                    <a:cubicBezTo>
                      <a:pt x="16716" y="3600"/>
                      <a:pt x="17211" y="3825"/>
                      <a:pt x="17332" y="3919"/>
                    </a:cubicBezTo>
                    <a:cubicBezTo>
                      <a:pt x="17375" y="3953"/>
                      <a:pt x="17421" y="3983"/>
                      <a:pt x="17467" y="4008"/>
                    </a:cubicBezTo>
                    <a:cubicBezTo>
                      <a:pt x="17950" y="4265"/>
                      <a:pt x="18131" y="4362"/>
                      <a:pt x="18562" y="5641"/>
                    </a:cubicBezTo>
                    <a:cubicBezTo>
                      <a:pt x="18822" y="6387"/>
                      <a:pt x="18452" y="7378"/>
                      <a:pt x="18253" y="7911"/>
                    </a:cubicBezTo>
                    <a:cubicBezTo>
                      <a:pt x="18161" y="8156"/>
                      <a:pt x="18130" y="8457"/>
                      <a:pt x="18182" y="8718"/>
                    </a:cubicBezTo>
                    <a:cubicBezTo>
                      <a:pt x="18316" y="9392"/>
                      <a:pt x="18254" y="9706"/>
                      <a:pt x="18232" y="9784"/>
                    </a:cubicBezTo>
                    <a:cubicBezTo>
                      <a:pt x="18230" y="9788"/>
                      <a:pt x="18227" y="9793"/>
                      <a:pt x="18224" y="9798"/>
                    </a:cubicBezTo>
                    <a:lnTo>
                      <a:pt x="18191" y="9853"/>
                    </a:lnTo>
                    <a:cubicBezTo>
                      <a:pt x="17926" y="10290"/>
                      <a:pt x="17434" y="11106"/>
                      <a:pt x="17434" y="12954"/>
                    </a:cubicBezTo>
                    <a:cubicBezTo>
                      <a:pt x="17434" y="15019"/>
                      <a:pt x="18570" y="15933"/>
                      <a:pt x="19229" y="16155"/>
                    </a:cubicBezTo>
                    <a:cubicBezTo>
                      <a:pt x="19856" y="16429"/>
                      <a:pt x="20435" y="16859"/>
                      <a:pt x="20582" y="17999"/>
                    </a:cubicBezTo>
                    <a:lnTo>
                      <a:pt x="18459" y="18000"/>
                    </a:lnTo>
                    <a:cubicBezTo>
                      <a:pt x="18647" y="18353"/>
                      <a:pt x="18802" y="18755"/>
                      <a:pt x="18920" y="19200"/>
                    </a:cubicBezTo>
                    <a:lnTo>
                      <a:pt x="21109" y="19199"/>
                    </a:lnTo>
                    <a:cubicBezTo>
                      <a:pt x="21600" y="19199"/>
                      <a:pt x="21600" y="18599"/>
                      <a:pt x="21600" y="18599"/>
                    </a:cubicBezTo>
                    <a:cubicBezTo>
                      <a:pt x="21600" y="16199"/>
                      <a:pt x="20410" y="15388"/>
                      <a:pt x="19516" y="15006"/>
                    </a:cubicBezTo>
                    <a:moveTo>
                      <a:pt x="2371" y="16155"/>
                    </a:moveTo>
                    <a:cubicBezTo>
                      <a:pt x="3030" y="15933"/>
                      <a:pt x="4166" y="15019"/>
                      <a:pt x="4166" y="12954"/>
                    </a:cubicBezTo>
                    <a:cubicBezTo>
                      <a:pt x="4166" y="11106"/>
                      <a:pt x="3673" y="10290"/>
                      <a:pt x="3409" y="9853"/>
                    </a:cubicBezTo>
                    <a:lnTo>
                      <a:pt x="3376" y="9798"/>
                    </a:lnTo>
                    <a:cubicBezTo>
                      <a:pt x="3373" y="9793"/>
                      <a:pt x="3370" y="9788"/>
                      <a:pt x="3367" y="9784"/>
                    </a:cubicBezTo>
                    <a:cubicBezTo>
                      <a:pt x="3346" y="9706"/>
                      <a:pt x="3283" y="9392"/>
                      <a:pt x="3418" y="8718"/>
                    </a:cubicBezTo>
                    <a:cubicBezTo>
                      <a:pt x="3470" y="8457"/>
                      <a:pt x="3439" y="8156"/>
                      <a:pt x="3347" y="7911"/>
                    </a:cubicBezTo>
                    <a:cubicBezTo>
                      <a:pt x="3148" y="7378"/>
                      <a:pt x="2778" y="6387"/>
                      <a:pt x="3038" y="5641"/>
                    </a:cubicBezTo>
                    <a:cubicBezTo>
                      <a:pt x="3469" y="4362"/>
                      <a:pt x="3649" y="4265"/>
                      <a:pt x="4133" y="4008"/>
                    </a:cubicBezTo>
                    <a:cubicBezTo>
                      <a:pt x="4180" y="3983"/>
                      <a:pt x="4225" y="3953"/>
                      <a:pt x="4268" y="3919"/>
                    </a:cubicBezTo>
                    <a:cubicBezTo>
                      <a:pt x="4389" y="3825"/>
                      <a:pt x="4884" y="3600"/>
                      <a:pt x="5392" y="3600"/>
                    </a:cubicBezTo>
                    <a:cubicBezTo>
                      <a:pt x="5636" y="3600"/>
                      <a:pt x="5839" y="3655"/>
                      <a:pt x="6002" y="3755"/>
                    </a:cubicBezTo>
                    <a:cubicBezTo>
                      <a:pt x="6045" y="3548"/>
                      <a:pt x="6096" y="3341"/>
                      <a:pt x="6165" y="3134"/>
                    </a:cubicBezTo>
                    <a:cubicBezTo>
                      <a:pt x="6225" y="2950"/>
                      <a:pt x="6289" y="2793"/>
                      <a:pt x="6351" y="2630"/>
                    </a:cubicBezTo>
                    <a:cubicBezTo>
                      <a:pt x="6046" y="2468"/>
                      <a:pt x="5716" y="2400"/>
                      <a:pt x="5392" y="2400"/>
                    </a:cubicBezTo>
                    <a:cubicBezTo>
                      <a:pt x="4682" y="2400"/>
                      <a:pt x="4009" y="2699"/>
                      <a:pt x="3740" y="2908"/>
                    </a:cubicBezTo>
                    <a:cubicBezTo>
                      <a:pt x="2955" y="3327"/>
                      <a:pt x="2625" y="3714"/>
                      <a:pt x="2130" y="5184"/>
                    </a:cubicBezTo>
                    <a:cubicBezTo>
                      <a:pt x="1700" y="6419"/>
                      <a:pt x="2212" y="7760"/>
                      <a:pt x="2464" y="8435"/>
                    </a:cubicBezTo>
                    <a:cubicBezTo>
                      <a:pt x="2156" y="9975"/>
                      <a:pt x="2583" y="10506"/>
                      <a:pt x="2583" y="10506"/>
                    </a:cubicBezTo>
                    <a:cubicBezTo>
                      <a:pt x="2806" y="10879"/>
                      <a:pt x="3185" y="11419"/>
                      <a:pt x="3185" y="12954"/>
                    </a:cubicBezTo>
                    <a:cubicBezTo>
                      <a:pt x="3185" y="14701"/>
                      <a:pt x="2084" y="15006"/>
                      <a:pt x="2084" y="15006"/>
                    </a:cubicBezTo>
                    <a:cubicBezTo>
                      <a:pt x="1191" y="15388"/>
                      <a:pt x="0" y="16199"/>
                      <a:pt x="0" y="18599"/>
                    </a:cubicBezTo>
                    <a:cubicBezTo>
                      <a:pt x="0" y="18599"/>
                      <a:pt x="0" y="19199"/>
                      <a:pt x="491" y="19199"/>
                    </a:cubicBezTo>
                    <a:lnTo>
                      <a:pt x="2680" y="19200"/>
                    </a:lnTo>
                    <a:cubicBezTo>
                      <a:pt x="2798" y="18755"/>
                      <a:pt x="2952" y="18353"/>
                      <a:pt x="3141" y="18000"/>
                    </a:cubicBezTo>
                    <a:lnTo>
                      <a:pt x="1018" y="17999"/>
                    </a:lnTo>
                    <a:cubicBezTo>
                      <a:pt x="1165" y="16859"/>
                      <a:pt x="1744" y="16429"/>
                      <a:pt x="2371" y="16155"/>
                    </a:cubicBezTo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38075" tIns="38075" rIns="38075" bIns="3807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999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9" name="Google Shape;85;p1">
                <a:extLst>
                  <a:ext uri="{FF2B5EF4-FFF2-40B4-BE49-F238E27FC236}">
                    <a16:creationId xmlns:a16="http://schemas.microsoft.com/office/drawing/2014/main" id="{82259C32-4B9D-6AA5-D04A-976D7B018C91}"/>
                  </a:ext>
                </a:extLst>
              </p:cNvPr>
              <p:cNvSpPr/>
              <p:nvPr/>
            </p:nvSpPr>
            <p:spPr>
              <a:xfrm>
                <a:off x="21938675" y="7591154"/>
                <a:ext cx="692698" cy="846631"/>
              </a:xfrm>
              <a:custGeom>
                <a:avLst/>
                <a:gdLst/>
                <a:ahLst/>
                <a:cxnLst/>
                <a:rect l="l" t="t" r="r" b="b"/>
                <a:pathLst>
                  <a:path w="21600" h="21600" extrusionOk="0">
                    <a:moveTo>
                      <a:pt x="14400" y="13745"/>
                    </a:moveTo>
                    <a:lnTo>
                      <a:pt x="3600" y="13745"/>
                    </a:lnTo>
                    <a:cubicBezTo>
                      <a:pt x="3269" y="13745"/>
                      <a:pt x="3000" y="13966"/>
                      <a:pt x="3000" y="14236"/>
                    </a:cubicBezTo>
                    <a:cubicBezTo>
                      <a:pt x="3000" y="14508"/>
                      <a:pt x="3269" y="14727"/>
                      <a:pt x="3600" y="14727"/>
                    </a:cubicBezTo>
                    <a:lnTo>
                      <a:pt x="14400" y="14727"/>
                    </a:lnTo>
                    <a:cubicBezTo>
                      <a:pt x="14731" y="14727"/>
                      <a:pt x="15000" y="14508"/>
                      <a:pt x="15000" y="14236"/>
                    </a:cubicBezTo>
                    <a:cubicBezTo>
                      <a:pt x="15000" y="13966"/>
                      <a:pt x="14731" y="13745"/>
                      <a:pt x="14400" y="13745"/>
                    </a:cubicBezTo>
                    <a:moveTo>
                      <a:pt x="3000" y="11291"/>
                    </a:moveTo>
                    <a:cubicBezTo>
                      <a:pt x="3000" y="11562"/>
                      <a:pt x="3269" y="11782"/>
                      <a:pt x="3600" y="11782"/>
                    </a:cubicBezTo>
                    <a:lnTo>
                      <a:pt x="18000" y="11782"/>
                    </a:lnTo>
                    <a:cubicBezTo>
                      <a:pt x="18331" y="11782"/>
                      <a:pt x="18600" y="11562"/>
                      <a:pt x="18600" y="11291"/>
                    </a:cubicBezTo>
                    <a:cubicBezTo>
                      <a:pt x="18600" y="11020"/>
                      <a:pt x="18331" y="10800"/>
                      <a:pt x="18000" y="10800"/>
                    </a:cubicBezTo>
                    <a:lnTo>
                      <a:pt x="3600" y="10800"/>
                    </a:lnTo>
                    <a:cubicBezTo>
                      <a:pt x="3269" y="10800"/>
                      <a:pt x="3000" y="11020"/>
                      <a:pt x="3000" y="11291"/>
                    </a:cubicBezTo>
                    <a:moveTo>
                      <a:pt x="20400" y="20618"/>
                    </a:moveTo>
                    <a:lnTo>
                      <a:pt x="6600" y="20618"/>
                    </a:lnTo>
                    <a:lnTo>
                      <a:pt x="1200" y="16200"/>
                    </a:lnTo>
                    <a:lnTo>
                      <a:pt x="1200" y="2945"/>
                    </a:lnTo>
                    <a:lnTo>
                      <a:pt x="4200" y="2945"/>
                    </a:lnTo>
                    <a:lnTo>
                      <a:pt x="4200" y="4418"/>
                    </a:lnTo>
                    <a:cubicBezTo>
                      <a:pt x="4200" y="4690"/>
                      <a:pt x="4469" y="4909"/>
                      <a:pt x="4800" y="4909"/>
                    </a:cubicBezTo>
                    <a:cubicBezTo>
                      <a:pt x="5131" y="4909"/>
                      <a:pt x="5400" y="4690"/>
                      <a:pt x="5400" y="4418"/>
                    </a:cubicBezTo>
                    <a:lnTo>
                      <a:pt x="5400" y="2945"/>
                    </a:lnTo>
                    <a:lnTo>
                      <a:pt x="6600" y="2945"/>
                    </a:lnTo>
                    <a:lnTo>
                      <a:pt x="6600" y="4418"/>
                    </a:lnTo>
                    <a:cubicBezTo>
                      <a:pt x="6600" y="4690"/>
                      <a:pt x="6869" y="4909"/>
                      <a:pt x="7200" y="4909"/>
                    </a:cubicBezTo>
                    <a:cubicBezTo>
                      <a:pt x="7531" y="4909"/>
                      <a:pt x="7800" y="4690"/>
                      <a:pt x="7800" y="4418"/>
                    </a:cubicBezTo>
                    <a:lnTo>
                      <a:pt x="7800" y="2945"/>
                    </a:lnTo>
                    <a:lnTo>
                      <a:pt x="9000" y="2945"/>
                    </a:lnTo>
                    <a:lnTo>
                      <a:pt x="9000" y="4418"/>
                    </a:lnTo>
                    <a:cubicBezTo>
                      <a:pt x="9000" y="4690"/>
                      <a:pt x="9269" y="4909"/>
                      <a:pt x="9600" y="4909"/>
                    </a:cubicBezTo>
                    <a:cubicBezTo>
                      <a:pt x="9931" y="4909"/>
                      <a:pt x="10200" y="4690"/>
                      <a:pt x="10200" y="4418"/>
                    </a:cubicBezTo>
                    <a:lnTo>
                      <a:pt x="10200" y="2945"/>
                    </a:lnTo>
                    <a:lnTo>
                      <a:pt x="11400" y="2945"/>
                    </a:lnTo>
                    <a:lnTo>
                      <a:pt x="11400" y="4418"/>
                    </a:lnTo>
                    <a:cubicBezTo>
                      <a:pt x="11400" y="4690"/>
                      <a:pt x="11669" y="4909"/>
                      <a:pt x="12000" y="4909"/>
                    </a:cubicBezTo>
                    <a:cubicBezTo>
                      <a:pt x="12331" y="4909"/>
                      <a:pt x="12600" y="4690"/>
                      <a:pt x="12600" y="4418"/>
                    </a:cubicBezTo>
                    <a:lnTo>
                      <a:pt x="12600" y="2945"/>
                    </a:lnTo>
                    <a:lnTo>
                      <a:pt x="13800" y="2945"/>
                    </a:lnTo>
                    <a:lnTo>
                      <a:pt x="13800" y="4418"/>
                    </a:lnTo>
                    <a:cubicBezTo>
                      <a:pt x="13800" y="4690"/>
                      <a:pt x="14069" y="4909"/>
                      <a:pt x="14400" y="4909"/>
                    </a:cubicBezTo>
                    <a:cubicBezTo>
                      <a:pt x="14731" y="4909"/>
                      <a:pt x="15000" y="4690"/>
                      <a:pt x="15000" y="4418"/>
                    </a:cubicBezTo>
                    <a:lnTo>
                      <a:pt x="15000" y="2945"/>
                    </a:lnTo>
                    <a:lnTo>
                      <a:pt x="16200" y="2945"/>
                    </a:lnTo>
                    <a:lnTo>
                      <a:pt x="16200" y="4418"/>
                    </a:lnTo>
                    <a:cubicBezTo>
                      <a:pt x="16200" y="4690"/>
                      <a:pt x="16469" y="4909"/>
                      <a:pt x="16800" y="4909"/>
                    </a:cubicBezTo>
                    <a:cubicBezTo>
                      <a:pt x="17131" y="4909"/>
                      <a:pt x="17400" y="4690"/>
                      <a:pt x="17400" y="4418"/>
                    </a:cubicBezTo>
                    <a:lnTo>
                      <a:pt x="17400" y="2945"/>
                    </a:lnTo>
                    <a:lnTo>
                      <a:pt x="20400" y="2945"/>
                    </a:lnTo>
                    <a:cubicBezTo>
                      <a:pt x="20400" y="2945"/>
                      <a:pt x="20400" y="20618"/>
                      <a:pt x="20400" y="20618"/>
                    </a:cubicBezTo>
                    <a:close/>
                    <a:moveTo>
                      <a:pt x="1200" y="20618"/>
                    </a:moveTo>
                    <a:lnTo>
                      <a:pt x="1200" y="17673"/>
                    </a:lnTo>
                    <a:lnTo>
                      <a:pt x="4800" y="20618"/>
                    </a:lnTo>
                    <a:cubicBezTo>
                      <a:pt x="4800" y="20618"/>
                      <a:pt x="1200" y="20618"/>
                      <a:pt x="1200" y="20618"/>
                    </a:cubicBezTo>
                    <a:close/>
                    <a:moveTo>
                      <a:pt x="20400" y="1964"/>
                    </a:moveTo>
                    <a:lnTo>
                      <a:pt x="17400" y="1964"/>
                    </a:lnTo>
                    <a:lnTo>
                      <a:pt x="17400" y="491"/>
                    </a:lnTo>
                    <a:cubicBezTo>
                      <a:pt x="17400" y="220"/>
                      <a:pt x="17131" y="0"/>
                      <a:pt x="16800" y="0"/>
                    </a:cubicBezTo>
                    <a:cubicBezTo>
                      <a:pt x="16469" y="0"/>
                      <a:pt x="16200" y="220"/>
                      <a:pt x="16200" y="491"/>
                    </a:cubicBezTo>
                    <a:lnTo>
                      <a:pt x="16200" y="1964"/>
                    </a:lnTo>
                    <a:lnTo>
                      <a:pt x="15000" y="1964"/>
                    </a:lnTo>
                    <a:lnTo>
                      <a:pt x="15000" y="491"/>
                    </a:lnTo>
                    <a:cubicBezTo>
                      <a:pt x="15000" y="220"/>
                      <a:pt x="14731" y="0"/>
                      <a:pt x="14400" y="0"/>
                    </a:cubicBezTo>
                    <a:cubicBezTo>
                      <a:pt x="14069" y="0"/>
                      <a:pt x="13800" y="220"/>
                      <a:pt x="13800" y="491"/>
                    </a:cubicBezTo>
                    <a:lnTo>
                      <a:pt x="13800" y="1964"/>
                    </a:lnTo>
                    <a:lnTo>
                      <a:pt x="12600" y="1964"/>
                    </a:lnTo>
                    <a:lnTo>
                      <a:pt x="12600" y="491"/>
                    </a:lnTo>
                    <a:cubicBezTo>
                      <a:pt x="12600" y="220"/>
                      <a:pt x="12331" y="0"/>
                      <a:pt x="12000" y="0"/>
                    </a:cubicBezTo>
                    <a:cubicBezTo>
                      <a:pt x="11669" y="0"/>
                      <a:pt x="11400" y="220"/>
                      <a:pt x="11400" y="491"/>
                    </a:cubicBezTo>
                    <a:lnTo>
                      <a:pt x="11400" y="1964"/>
                    </a:lnTo>
                    <a:lnTo>
                      <a:pt x="10200" y="1964"/>
                    </a:lnTo>
                    <a:lnTo>
                      <a:pt x="10200" y="491"/>
                    </a:lnTo>
                    <a:cubicBezTo>
                      <a:pt x="10200" y="220"/>
                      <a:pt x="9931" y="0"/>
                      <a:pt x="9600" y="0"/>
                    </a:cubicBezTo>
                    <a:cubicBezTo>
                      <a:pt x="9269" y="0"/>
                      <a:pt x="9000" y="220"/>
                      <a:pt x="9000" y="491"/>
                    </a:cubicBezTo>
                    <a:lnTo>
                      <a:pt x="9000" y="1964"/>
                    </a:lnTo>
                    <a:lnTo>
                      <a:pt x="7800" y="1964"/>
                    </a:lnTo>
                    <a:lnTo>
                      <a:pt x="7800" y="491"/>
                    </a:lnTo>
                    <a:cubicBezTo>
                      <a:pt x="7800" y="220"/>
                      <a:pt x="7531" y="0"/>
                      <a:pt x="7200" y="0"/>
                    </a:cubicBezTo>
                    <a:cubicBezTo>
                      <a:pt x="6869" y="0"/>
                      <a:pt x="6600" y="220"/>
                      <a:pt x="6600" y="491"/>
                    </a:cubicBezTo>
                    <a:lnTo>
                      <a:pt x="6600" y="1964"/>
                    </a:lnTo>
                    <a:lnTo>
                      <a:pt x="5400" y="1964"/>
                    </a:lnTo>
                    <a:lnTo>
                      <a:pt x="5400" y="491"/>
                    </a:lnTo>
                    <a:cubicBezTo>
                      <a:pt x="5400" y="220"/>
                      <a:pt x="5131" y="0"/>
                      <a:pt x="4800" y="0"/>
                    </a:cubicBezTo>
                    <a:cubicBezTo>
                      <a:pt x="4469" y="0"/>
                      <a:pt x="4200" y="220"/>
                      <a:pt x="4200" y="491"/>
                    </a:cubicBezTo>
                    <a:lnTo>
                      <a:pt x="4200" y="1964"/>
                    </a:lnTo>
                    <a:lnTo>
                      <a:pt x="1200" y="1964"/>
                    </a:lnTo>
                    <a:cubicBezTo>
                      <a:pt x="538" y="1964"/>
                      <a:pt x="0" y="2404"/>
                      <a:pt x="0" y="2945"/>
                    </a:cubicBezTo>
                    <a:lnTo>
                      <a:pt x="0" y="20618"/>
                    </a:lnTo>
                    <a:cubicBezTo>
                      <a:pt x="0" y="21161"/>
                      <a:pt x="538" y="21600"/>
                      <a:pt x="1200" y="21600"/>
                    </a:cubicBezTo>
                    <a:lnTo>
                      <a:pt x="20400" y="21600"/>
                    </a:lnTo>
                    <a:cubicBezTo>
                      <a:pt x="21062" y="21600"/>
                      <a:pt x="21600" y="21161"/>
                      <a:pt x="21600" y="20618"/>
                    </a:cubicBezTo>
                    <a:lnTo>
                      <a:pt x="21600" y="2945"/>
                    </a:lnTo>
                    <a:cubicBezTo>
                      <a:pt x="21600" y="2404"/>
                      <a:pt x="21062" y="1964"/>
                      <a:pt x="20400" y="1964"/>
                    </a:cubicBezTo>
                    <a:moveTo>
                      <a:pt x="3600" y="8836"/>
                    </a:moveTo>
                    <a:lnTo>
                      <a:pt x="10800" y="8836"/>
                    </a:lnTo>
                    <a:cubicBezTo>
                      <a:pt x="11131" y="8836"/>
                      <a:pt x="11400" y="8617"/>
                      <a:pt x="11400" y="8345"/>
                    </a:cubicBezTo>
                    <a:cubicBezTo>
                      <a:pt x="11400" y="8075"/>
                      <a:pt x="11131" y="7855"/>
                      <a:pt x="10800" y="7855"/>
                    </a:cubicBezTo>
                    <a:lnTo>
                      <a:pt x="3600" y="7855"/>
                    </a:lnTo>
                    <a:cubicBezTo>
                      <a:pt x="3269" y="7855"/>
                      <a:pt x="3000" y="8075"/>
                      <a:pt x="3000" y="8345"/>
                    </a:cubicBezTo>
                    <a:cubicBezTo>
                      <a:pt x="3000" y="8617"/>
                      <a:pt x="3269" y="8836"/>
                      <a:pt x="3600" y="8836"/>
                    </a:cubicBezTo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38075" tIns="38075" rIns="38075" bIns="3807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999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0" name="Google Shape;90;p1">
                <a:extLst>
                  <a:ext uri="{FF2B5EF4-FFF2-40B4-BE49-F238E27FC236}">
                    <a16:creationId xmlns:a16="http://schemas.microsoft.com/office/drawing/2014/main" id="{366B5367-AAA9-69A2-FEC9-08966D5516D9}"/>
                  </a:ext>
                </a:extLst>
              </p:cNvPr>
              <p:cNvSpPr/>
              <p:nvPr/>
            </p:nvSpPr>
            <p:spPr>
              <a:xfrm>
                <a:off x="11732870" y="7605263"/>
                <a:ext cx="909807" cy="827100"/>
              </a:xfrm>
              <a:custGeom>
                <a:avLst/>
                <a:gdLst/>
                <a:ahLst/>
                <a:cxnLst/>
                <a:rect l="l" t="t" r="r" b="b"/>
                <a:pathLst>
                  <a:path w="21600" h="21600" extrusionOk="0">
                    <a:moveTo>
                      <a:pt x="7855" y="18900"/>
                    </a:moveTo>
                    <a:cubicBezTo>
                      <a:pt x="7279" y="18900"/>
                      <a:pt x="6684" y="18827"/>
                      <a:pt x="6086" y="18683"/>
                    </a:cubicBezTo>
                    <a:cubicBezTo>
                      <a:pt x="6017" y="18666"/>
                      <a:pt x="5946" y="18658"/>
                      <a:pt x="5876" y="18658"/>
                    </a:cubicBezTo>
                    <a:cubicBezTo>
                      <a:pt x="5756" y="18658"/>
                      <a:pt x="5636" y="18682"/>
                      <a:pt x="5523" y="18729"/>
                    </a:cubicBezTo>
                    <a:lnTo>
                      <a:pt x="2957" y="19815"/>
                    </a:lnTo>
                    <a:lnTo>
                      <a:pt x="3365" y="18243"/>
                    </a:lnTo>
                    <a:cubicBezTo>
                      <a:pt x="3474" y="17827"/>
                      <a:pt x="3345" y="17380"/>
                      <a:pt x="3039" y="17108"/>
                    </a:cubicBezTo>
                    <a:cubicBezTo>
                      <a:pt x="1712" y="15926"/>
                      <a:pt x="982" y="14358"/>
                      <a:pt x="982" y="12690"/>
                    </a:cubicBezTo>
                    <a:cubicBezTo>
                      <a:pt x="982" y="9266"/>
                      <a:pt x="4065" y="6480"/>
                      <a:pt x="7855" y="6480"/>
                    </a:cubicBezTo>
                    <a:cubicBezTo>
                      <a:pt x="11644" y="6480"/>
                      <a:pt x="14727" y="9266"/>
                      <a:pt x="14727" y="12690"/>
                    </a:cubicBezTo>
                    <a:cubicBezTo>
                      <a:pt x="14727" y="16114"/>
                      <a:pt x="11644" y="18900"/>
                      <a:pt x="7855" y="18900"/>
                    </a:cubicBezTo>
                    <a:moveTo>
                      <a:pt x="7855" y="5400"/>
                    </a:moveTo>
                    <a:cubicBezTo>
                      <a:pt x="3517" y="5400"/>
                      <a:pt x="0" y="8664"/>
                      <a:pt x="0" y="12690"/>
                    </a:cubicBezTo>
                    <a:cubicBezTo>
                      <a:pt x="0" y="14758"/>
                      <a:pt x="932" y="16620"/>
                      <a:pt x="2422" y="17947"/>
                    </a:cubicBezTo>
                    <a:lnTo>
                      <a:pt x="1473" y="21600"/>
                    </a:lnTo>
                    <a:lnTo>
                      <a:pt x="5876" y="19738"/>
                    </a:lnTo>
                    <a:cubicBezTo>
                      <a:pt x="6509" y="19891"/>
                      <a:pt x="7169" y="19980"/>
                      <a:pt x="7855" y="19980"/>
                    </a:cubicBezTo>
                    <a:cubicBezTo>
                      <a:pt x="12192" y="19980"/>
                      <a:pt x="15709" y="16716"/>
                      <a:pt x="15709" y="12690"/>
                    </a:cubicBezTo>
                    <a:cubicBezTo>
                      <a:pt x="15709" y="8664"/>
                      <a:pt x="12192" y="5400"/>
                      <a:pt x="7855" y="5400"/>
                    </a:cubicBezTo>
                    <a:moveTo>
                      <a:pt x="21600" y="7290"/>
                    </a:moveTo>
                    <a:cubicBezTo>
                      <a:pt x="21600" y="3264"/>
                      <a:pt x="18084" y="0"/>
                      <a:pt x="13745" y="0"/>
                    </a:cubicBezTo>
                    <a:cubicBezTo>
                      <a:pt x="10506" y="0"/>
                      <a:pt x="7725" y="1821"/>
                      <a:pt x="6525" y="4422"/>
                    </a:cubicBezTo>
                    <a:cubicBezTo>
                      <a:pt x="6912" y="4367"/>
                      <a:pt x="7306" y="4332"/>
                      <a:pt x="7708" y="4326"/>
                    </a:cubicBezTo>
                    <a:cubicBezTo>
                      <a:pt x="8875" y="2394"/>
                      <a:pt x="11143" y="1080"/>
                      <a:pt x="13745" y="1080"/>
                    </a:cubicBezTo>
                    <a:cubicBezTo>
                      <a:pt x="17535" y="1080"/>
                      <a:pt x="20618" y="3866"/>
                      <a:pt x="20618" y="7290"/>
                    </a:cubicBezTo>
                    <a:cubicBezTo>
                      <a:pt x="20618" y="8958"/>
                      <a:pt x="19888" y="10526"/>
                      <a:pt x="18561" y="11707"/>
                    </a:cubicBezTo>
                    <a:cubicBezTo>
                      <a:pt x="18255" y="11980"/>
                      <a:pt x="18126" y="12428"/>
                      <a:pt x="18234" y="12843"/>
                    </a:cubicBezTo>
                    <a:lnTo>
                      <a:pt x="18643" y="14415"/>
                    </a:lnTo>
                    <a:lnTo>
                      <a:pt x="16613" y="13556"/>
                    </a:lnTo>
                    <a:cubicBezTo>
                      <a:pt x="16573" y="13922"/>
                      <a:pt x="16500" y="14278"/>
                      <a:pt x="16411" y="14628"/>
                    </a:cubicBezTo>
                    <a:lnTo>
                      <a:pt x="20127" y="16200"/>
                    </a:lnTo>
                    <a:lnTo>
                      <a:pt x="19178" y="12547"/>
                    </a:lnTo>
                    <a:cubicBezTo>
                      <a:pt x="20669" y="11220"/>
                      <a:pt x="21600" y="9358"/>
                      <a:pt x="21600" y="7290"/>
                    </a:cubicBezTo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38075" tIns="38075" rIns="38075" bIns="3807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999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1" name="Google Shape;174;p3">
                <a:extLst>
                  <a:ext uri="{FF2B5EF4-FFF2-40B4-BE49-F238E27FC236}">
                    <a16:creationId xmlns:a16="http://schemas.microsoft.com/office/drawing/2014/main" id="{7B8C4AB5-1D51-F883-5DB5-E90535BFEB57}"/>
                  </a:ext>
                </a:extLst>
              </p:cNvPr>
              <p:cNvSpPr/>
              <p:nvPr/>
            </p:nvSpPr>
            <p:spPr>
              <a:xfrm>
                <a:off x="16826371" y="7579199"/>
                <a:ext cx="836391" cy="836391"/>
              </a:xfrm>
              <a:custGeom>
                <a:avLst/>
                <a:gdLst/>
                <a:ahLst/>
                <a:cxnLst/>
                <a:rect l="l" t="t" r="r" b="b"/>
                <a:pathLst>
                  <a:path w="21600" h="21600" extrusionOk="0">
                    <a:moveTo>
                      <a:pt x="19636" y="1964"/>
                    </a:moveTo>
                    <a:lnTo>
                      <a:pt x="10800" y="1964"/>
                    </a:lnTo>
                    <a:cubicBezTo>
                      <a:pt x="8836" y="1964"/>
                      <a:pt x="8836" y="0"/>
                      <a:pt x="6873" y="0"/>
                    </a:cubicBezTo>
                    <a:lnTo>
                      <a:pt x="1964" y="0"/>
                    </a:lnTo>
                    <a:cubicBezTo>
                      <a:pt x="879" y="0"/>
                      <a:pt x="0" y="879"/>
                      <a:pt x="0" y="1964"/>
                    </a:cubicBezTo>
                    <a:lnTo>
                      <a:pt x="0" y="15709"/>
                    </a:lnTo>
                    <a:cubicBezTo>
                      <a:pt x="0" y="16794"/>
                      <a:pt x="879" y="17673"/>
                      <a:pt x="1964" y="17673"/>
                    </a:cubicBezTo>
                    <a:lnTo>
                      <a:pt x="6599" y="17673"/>
                    </a:lnTo>
                    <a:cubicBezTo>
                      <a:pt x="6257" y="17372"/>
                      <a:pt x="5941" y="17046"/>
                      <a:pt x="5656" y="16691"/>
                    </a:cubicBezTo>
                    <a:lnTo>
                      <a:pt x="1964" y="16691"/>
                    </a:lnTo>
                    <a:cubicBezTo>
                      <a:pt x="1422" y="16691"/>
                      <a:pt x="982" y="16252"/>
                      <a:pt x="982" y="15709"/>
                    </a:cubicBezTo>
                    <a:lnTo>
                      <a:pt x="982" y="5891"/>
                    </a:lnTo>
                    <a:lnTo>
                      <a:pt x="6599" y="5891"/>
                    </a:lnTo>
                    <a:cubicBezTo>
                      <a:pt x="7023" y="5517"/>
                      <a:pt x="7484" y="5185"/>
                      <a:pt x="7982" y="4909"/>
                    </a:cubicBezTo>
                    <a:lnTo>
                      <a:pt x="982" y="4909"/>
                    </a:lnTo>
                    <a:lnTo>
                      <a:pt x="982" y="1964"/>
                    </a:lnTo>
                    <a:cubicBezTo>
                      <a:pt x="982" y="1422"/>
                      <a:pt x="1422" y="982"/>
                      <a:pt x="1964" y="982"/>
                    </a:cubicBezTo>
                    <a:lnTo>
                      <a:pt x="6873" y="982"/>
                    </a:lnTo>
                    <a:cubicBezTo>
                      <a:pt x="8345" y="982"/>
                      <a:pt x="8345" y="2946"/>
                      <a:pt x="10800" y="2946"/>
                    </a:cubicBezTo>
                    <a:lnTo>
                      <a:pt x="19636" y="2946"/>
                    </a:lnTo>
                    <a:cubicBezTo>
                      <a:pt x="20178" y="2946"/>
                      <a:pt x="20618" y="3385"/>
                      <a:pt x="20618" y="3927"/>
                    </a:cubicBezTo>
                    <a:lnTo>
                      <a:pt x="20618" y="4909"/>
                    </a:lnTo>
                    <a:lnTo>
                      <a:pt x="15582" y="4909"/>
                    </a:lnTo>
                    <a:cubicBezTo>
                      <a:pt x="16080" y="5185"/>
                      <a:pt x="16541" y="5517"/>
                      <a:pt x="16965" y="5891"/>
                    </a:cubicBezTo>
                    <a:lnTo>
                      <a:pt x="20618" y="5891"/>
                    </a:lnTo>
                    <a:lnTo>
                      <a:pt x="20618" y="15709"/>
                    </a:lnTo>
                    <a:cubicBezTo>
                      <a:pt x="20618" y="16252"/>
                      <a:pt x="20178" y="16691"/>
                      <a:pt x="19636" y="16691"/>
                    </a:cubicBezTo>
                    <a:lnTo>
                      <a:pt x="18766" y="16691"/>
                    </a:lnTo>
                    <a:lnTo>
                      <a:pt x="19738" y="17663"/>
                    </a:lnTo>
                    <a:cubicBezTo>
                      <a:pt x="20774" y="17609"/>
                      <a:pt x="21600" y="16759"/>
                      <a:pt x="21600" y="15709"/>
                    </a:cubicBezTo>
                    <a:lnTo>
                      <a:pt x="21600" y="3927"/>
                    </a:lnTo>
                    <a:cubicBezTo>
                      <a:pt x="21600" y="2843"/>
                      <a:pt x="20721" y="1964"/>
                      <a:pt x="19636" y="1964"/>
                    </a:cubicBezTo>
                    <a:moveTo>
                      <a:pt x="11782" y="17673"/>
                    </a:moveTo>
                    <a:cubicBezTo>
                      <a:pt x="8529" y="17673"/>
                      <a:pt x="5891" y="15036"/>
                      <a:pt x="5891" y="11782"/>
                    </a:cubicBezTo>
                    <a:cubicBezTo>
                      <a:pt x="5891" y="8529"/>
                      <a:pt x="8529" y="5891"/>
                      <a:pt x="11782" y="5891"/>
                    </a:cubicBezTo>
                    <a:cubicBezTo>
                      <a:pt x="15035" y="5891"/>
                      <a:pt x="17673" y="8529"/>
                      <a:pt x="17673" y="11782"/>
                    </a:cubicBezTo>
                    <a:cubicBezTo>
                      <a:pt x="17673" y="15036"/>
                      <a:pt x="15035" y="17673"/>
                      <a:pt x="11782" y="17673"/>
                    </a:cubicBezTo>
                    <a:moveTo>
                      <a:pt x="16972" y="16278"/>
                    </a:moveTo>
                    <a:cubicBezTo>
                      <a:pt x="18018" y="15072"/>
                      <a:pt x="18655" y="13503"/>
                      <a:pt x="18655" y="11782"/>
                    </a:cubicBezTo>
                    <a:cubicBezTo>
                      <a:pt x="18655" y="7987"/>
                      <a:pt x="15578" y="4910"/>
                      <a:pt x="11782" y="4910"/>
                    </a:cubicBezTo>
                    <a:cubicBezTo>
                      <a:pt x="7986" y="4910"/>
                      <a:pt x="4909" y="7987"/>
                      <a:pt x="4909" y="11782"/>
                    </a:cubicBezTo>
                    <a:cubicBezTo>
                      <a:pt x="4909" y="15578"/>
                      <a:pt x="7986" y="18655"/>
                      <a:pt x="11782" y="18655"/>
                    </a:cubicBezTo>
                    <a:cubicBezTo>
                      <a:pt x="13503" y="18655"/>
                      <a:pt x="15072" y="18017"/>
                      <a:pt x="16278" y="16972"/>
                    </a:cubicBezTo>
                    <a:lnTo>
                      <a:pt x="16972" y="17666"/>
                    </a:lnTo>
                    <a:cubicBezTo>
                      <a:pt x="16969" y="17668"/>
                      <a:pt x="16967" y="17671"/>
                      <a:pt x="16965" y="17673"/>
                    </a:cubicBezTo>
                    <a:lnTo>
                      <a:pt x="16979" y="17673"/>
                    </a:lnTo>
                    <a:lnTo>
                      <a:pt x="20762" y="21457"/>
                    </a:lnTo>
                    <a:cubicBezTo>
                      <a:pt x="20851" y="21546"/>
                      <a:pt x="20974" y="21600"/>
                      <a:pt x="21109" y="21600"/>
                    </a:cubicBezTo>
                    <a:cubicBezTo>
                      <a:pt x="21380" y="21600"/>
                      <a:pt x="21600" y="21381"/>
                      <a:pt x="21600" y="21109"/>
                    </a:cubicBezTo>
                    <a:cubicBezTo>
                      <a:pt x="21600" y="20974"/>
                      <a:pt x="21545" y="20851"/>
                      <a:pt x="21456" y="20762"/>
                    </a:cubicBezTo>
                    <a:cubicBezTo>
                      <a:pt x="21456" y="20762"/>
                      <a:pt x="16972" y="16278"/>
                      <a:pt x="16972" y="16278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38075" tIns="38075" rIns="38075" bIns="3807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999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110" name="Group 109">
            <a:extLst>
              <a:ext uri="{FF2B5EF4-FFF2-40B4-BE49-F238E27FC236}">
                <a16:creationId xmlns:a16="http://schemas.microsoft.com/office/drawing/2014/main" id="{84B76DEF-94D9-1C38-8A63-F39A404B3C8F}"/>
              </a:ext>
            </a:extLst>
          </p:cNvPr>
          <p:cNvGrpSpPr/>
          <p:nvPr/>
        </p:nvGrpSpPr>
        <p:grpSpPr>
          <a:xfrm>
            <a:off x="2588730" y="10812088"/>
            <a:ext cx="19200191" cy="1178143"/>
            <a:chOff x="2517979" y="10812088"/>
            <a:chExt cx="19200191" cy="1178143"/>
          </a:xfrm>
        </p:grpSpPr>
        <p:sp>
          <p:nvSpPr>
            <p:cNvPr id="76" name="TextBox 75">
              <a:extLst>
                <a:ext uri="{FF2B5EF4-FFF2-40B4-BE49-F238E27FC236}">
                  <a16:creationId xmlns:a16="http://schemas.microsoft.com/office/drawing/2014/main" id="{93EECCD4-14FA-4386-75E7-92F281E76B1B}"/>
                </a:ext>
              </a:extLst>
            </p:cNvPr>
            <p:cNvSpPr txBox="1"/>
            <p:nvPr/>
          </p:nvSpPr>
          <p:spPr>
            <a:xfrm>
              <a:off x="3213594" y="10812088"/>
              <a:ext cx="8709181" cy="1178143"/>
            </a:xfrm>
            <a:prstGeom prst="rect">
              <a:avLst/>
            </a:prstGeom>
            <a:noFill/>
          </p:spPr>
          <p:txBody>
            <a:bodyPr wrap="square" rtlCol="0" anchor="b">
              <a:spAutoFit/>
            </a:bodyPr>
            <a:lstStyle/>
            <a:p>
              <a:pPr defTabSz="1827977">
                <a:lnSpc>
                  <a:spcPts val="4319"/>
                </a:lnSpc>
              </a:pPr>
              <a:r>
                <a:rPr lang="en-US" sz="3200" spc="-30" dirty="0">
                  <a:solidFill>
                    <a:schemeClr val="bg2"/>
                  </a:solidFill>
                  <a:latin typeface="Avenir Book" panose="02000503020000020003" pitchFamily="2" charset="0"/>
                  <a:ea typeface="Source Sans Pro" panose="020B0503030403020204" pitchFamily="34" charset="0"/>
                </a:rPr>
                <a:t>Scientist. com’s support team convinced suppliers to complete RFIs</a:t>
              </a:r>
            </a:p>
          </p:txBody>
        </p:sp>
        <p:sp>
          <p:nvSpPr>
            <p:cNvPr id="78" name="TextBox 77">
              <a:extLst>
                <a:ext uri="{FF2B5EF4-FFF2-40B4-BE49-F238E27FC236}">
                  <a16:creationId xmlns:a16="http://schemas.microsoft.com/office/drawing/2014/main" id="{75FDE4F8-283F-7D02-D232-E36BB127289F}"/>
                </a:ext>
              </a:extLst>
            </p:cNvPr>
            <p:cNvSpPr txBox="1"/>
            <p:nvPr/>
          </p:nvSpPr>
          <p:spPr>
            <a:xfrm>
              <a:off x="13973250" y="10812088"/>
              <a:ext cx="7744920" cy="1178143"/>
            </a:xfrm>
            <a:prstGeom prst="rect">
              <a:avLst/>
            </a:prstGeom>
            <a:noFill/>
          </p:spPr>
          <p:txBody>
            <a:bodyPr wrap="square" rtlCol="0" anchor="b">
              <a:spAutoFit/>
            </a:bodyPr>
            <a:lstStyle/>
            <a:p>
              <a:pPr defTabSz="1827977">
                <a:lnSpc>
                  <a:spcPts val="4319"/>
                </a:lnSpc>
              </a:pPr>
              <a:r>
                <a:rPr lang="en-US" sz="3200" spc="-30" dirty="0">
                  <a:solidFill>
                    <a:schemeClr val="bg2"/>
                  </a:solidFill>
                  <a:latin typeface="Avenir Book" panose="02000503020000020003" pitchFamily="2" charset="0"/>
                  <a:ea typeface="Source Sans Pro" panose="020B0503030403020204" pitchFamily="34" charset="0"/>
                </a:rPr>
                <a:t>Researcher uses the information in RFIs to select suppliers meeting qualifications</a:t>
              </a:r>
            </a:p>
          </p:txBody>
        </p:sp>
        <p:sp>
          <p:nvSpPr>
            <p:cNvPr id="108" name="Shape 2786">
              <a:extLst>
                <a:ext uri="{FF2B5EF4-FFF2-40B4-BE49-F238E27FC236}">
                  <a16:creationId xmlns:a16="http://schemas.microsoft.com/office/drawing/2014/main" id="{9921199E-9862-8E4B-ACA8-622833628F35}"/>
                </a:ext>
              </a:extLst>
            </p:cNvPr>
            <p:cNvSpPr/>
            <p:nvPr/>
          </p:nvSpPr>
          <p:spPr>
            <a:xfrm>
              <a:off x="2517979" y="11141024"/>
              <a:ext cx="558253" cy="5078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9" h="20458" extrusionOk="0">
                  <a:moveTo>
                    <a:pt x="8629" y="9718"/>
                  </a:moveTo>
                  <a:cubicBezTo>
                    <a:pt x="8364" y="9718"/>
                    <a:pt x="8150" y="9946"/>
                    <a:pt x="8150" y="10229"/>
                  </a:cubicBezTo>
                  <a:cubicBezTo>
                    <a:pt x="8150" y="10512"/>
                    <a:pt x="8364" y="10740"/>
                    <a:pt x="8629" y="10740"/>
                  </a:cubicBezTo>
                  <a:cubicBezTo>
                    <a:pt x="8894" y="10740"/>
                    <a:pt x="9109" y="10512"/>
                    <a:pt x="9109" y="10229"/>
                  </a:cubicBezTo>
                  <a:cubicBezTo>
                    <a:pt x="9109" y="9946"/>
                    <a:pt x="8894" y="9718"/>
                    <a:pt x="8629" y="9718"/>
                  </a:cubicBezTo>
                  <a:moveTo>
                    <a:pt x="19841" y="17227"/>
                  </a:moveTo>
                  <a:cubicBezTo>
                    <a:pt x="18962" y="17974"/>
                    <a:pt x="18122" y="17900"/>
                    <a:pt x="18122" y="17900"/>
                  </a:cubicBezTo>
                  <a:cubicBezTo>
                    <a:pt x="17681" y="17900"/>
                    <a:pt x="16277" y="16919"/>
                    <a:pt x="9448" y="11852"/>
                  </a:cubicBezTo>
                  <a:lnTo>
                    <a:pt x="10866" y="10844"/>
                  </a:lnTo>
                  <a:cubicBezTo>
                    <a:pt x="10866" y="10844"/>
                    <a:pt x="19841" y="17227"/>
                    <a:pt x="19841" y="17227"/>
                  </a:cubicBezTo>
                  <a:close/>
                  <a:moveTo>
                    <a:pt x="6661" y="12605"/>
                  </a:moveTo>
                  <a:cubicBezTo>
                    <a:pt x="6010" y="12349"/>
                    <a:pt x="5264" y="12239"/>
                    <a:pt x="4521" y="12267"/>
                  </a:cubicBezTo>
                  <a:cubicBezTo>
                    <a:pt x="15686" y="3965"/>
                    <a:pt x="17591" y="2558"/>
                    <a:pt x="18122" y="2558"/>
                  </a:cubicBezTo>
                  <a:cubicBezTo>
                    <a:pt x="18122" y="2558"/>
                    <a:pt x="18962" y="2484"/>
                    <a:pt x="19841" y="3231"/>
                  </a:cubicBezTo>
                  <a:cubicBezTo>
                    <a:pt x="19841" y="3231"/>
                    <a:pt x="6661" y="12605"/>
                    <a:pt x="6661" y="12605"/>
                  </a:cubicBezTo>
                  <a:close/>
                  <a:moveTo>
                    <a:pt x="5586" y="19031"/>
                  </a:moveTo>
                  <a:cubicBezTo>
                    <a:pt x="4111" y="19863"/>
                    <a:pt x="2224" y="19369"/>
                    <a:pt x="1372" y="17927"/>
                  </a:cubicBezTo>
                  <a:cubicBezTo>
                    <a:pt x="520" y="16485"/>
                    <a:pt x="1026" y="14640"/>
                    <a:pt x="2501" y="13808"/>
                  </a:cubicBezTo>
                  <a:cubicBezTo>
                    <a:pt x="3977" y="12975"/>
                    <a:pt x="6532" y="13092"/>
                    <a:pt x="7383" y="14534"/>
                  </a:cubicBezTo>
                  <a:cubicBezTo>
                    <a:pt x="8235" y="15977"/>
                    <a:pt x="7062" y="18198"/>
                    <a:pt x="5586" y="19031"/>
                  </a:cubicBezTo>
                  <a:moveTo>
                    <a:pt x="4521" y="8191"/>
                  </a:moveTo>
                  <a:cubicBezTo>
                    <a:pt x="5264" y="8219"/>
                    <a:pt x="6010" y="8109"/>
                    <a:pt x="6661" y="7853"/>
                  </a:cubicBezTo>
                  <a:lnTo>
                    <a:pt x="7765" y="8638"/>
                  </a:lnTo>
                  <a:cubicBezTo>
                    <a:pt x="7345" y="8950"/>
                    <a:pt x="6901" y="9281"/>
                    <a:pt x="6443" y="9621"/>
                  </a:cubicBezTo>
                  <a:cubicBezTo>
                    <a:pt x="5833" y="9167"/>
                    <a:pt x="5200" y="8696"/>
                    <a:pt x="4521" y="8191"/>
                  </a:cubicBezTo>
                  <a:moveTo>
                    <a:pt x="2501" y="6650"/>
                  </a:moveTo>
                  <a:cubicBezTo>
                    <a:pt x="1026" y="5818"/>
                    <a:pt x="520" y="3973"/>
                    <a:pt x="1372" y="2531"/>
                  </a:cubicBezTo>
                  <a:cubicBezTo>
                    <a:pt x="2224" y="1089"/>
                    <a:pt x="4111" y="595"/>
                    <a:pt x="5586" y="1427"/>
                  </a:cubicBezTo>
                  <a:cubicBezTo>
                    <a:pt x="7062" y="2260"/>
                    <a:pt x="8235" y="4481"/>
                    <a:pt x="7383" y="5924"/>
                  </a:cubicBezTo>
                  <a:cubicBezTo>
                    <a:pt x="6532" y="7366"/>
                    <a:pt x="3977" y="7483"/>
                    <a:pt x="2501" y="6650"/>
                  </a:cubicBezTo>
                  <a:moveTo>
                    <a:pt x="21079" y="3580"/>
                  </a:moveTo>
                  <a:cubicBezTo>
                    <a:pt x="21079" y="2451"/>
                    <a:pt x="19262" y="1535"/>
                    <a:pt x="18203" y="1535"/>
                  </a:cubicBezTo>
                  <a:lnTo>
                    <a:pt x="18122" y="1535"/>
                  </a:lnTo>
                  <a:cubicBezTo>
                    <a:pt x="17404" y="1535"/>
                    <a:pt x="17139" y="1673"/>
                    <a:pt x="8610" y="8009"/>
                  </a:cubicBezTo>
                  <a:lnTo>
                    <a:pt x="7613" y="7300"/>
                  </a:lnTo>
                  <a:cubicBezTo>
                    <a:pt x="7876" y="7084"/>
                    <a:pt x="8104" y="6833"/>
                    <a:pt x="8275" y="6534"/>
                  </a:cubicBezTo>
                  <a:cubicBezTo>
                    <a:pt x="9372" y="4611"/>
                    <a:pt x="7861" y="1650"/>
                    <a:pt x="5960" y="539"/>
                  </a:cubicBezTo>
                  <a:cubicBezTo>
                    <a:pt x="4060" y="-571"/>
                    <a:pt x="1629" y="88"/>
                    <a:pt x="532" y="2011"/>
                  </a:cubicBezTo>
                  <a:cubicBezTo>
                    <a:pt x="-521" y="3857"/>
                    <a:pt x="41" y="6194"/>
                    <a:pt x="1769" y="7361"/>
                  </a:cubicBezTo>
                  <a:cubicBezTo>
                    <a:pt x="3185" y="8414"/>
                    <a:pt x="4458" y="9360"/>
                    <a:pt x="5626" y="10229"/>
                  </a:cubicBezTo>
                  <a:cubicBezTo>
                    <a:pt x="4461" y="11096"/>
                    <a:pt x="3178" y="12049"/>
                    <a:pt x="1769" y="13097"/>
                  </a:cubicBezTo>
                  <a:cubicBezTo>
                    <a:pt x="40" y="14264"/>
                    <a:pt x="-521" y="16601"/>
                    <a:pt x="532" y="18447"/>
                  </a:cubicBezTo>
                  <a:cubicBezTo>
                    <a:pt x="1629" y="20371"/>
                    <a:pt x="4060" y="21029"/>
                    <a:pt x="5960" y="19919"/>
                  </a:cubicBezTo>
                  <a:cubicBezTo>
                    <a:pt x="7861" y="18808"/>
                    <a:pt x="9372" y="15847"/>
                    <a:pt x="8275" y="13924"/>
                  </a:cubicBezTo>
                  <a:cubicBezTo>
                    <a:pt x="8104" y="13625"/>
                    <a:pt x="7876" y="13374"/>
                    <a:pt x="7613" y="13158"/>
                  </a:cubicBezTo>
                  <a:lnTo>
                    <a:pt x="8610" y="12449"/>
                  </a:lnTo>
                  <a:cubicBezTo>
                    <a:pt x="17134" y="18781"/>
                    <a:pt x="17404" y="18923"/>
                    <a:pt x="18122" y="18923"/>
                  </a:cubicBezTo>
                  <a:lnTo>
                    <a:pt x="18203" y="18923"/>
                  </a:lnTo>
                  <a:cubicBezTo>
                    <a:pt x="19262" y="18923"/>
                    <a:pt x="21079" y="18007"/>
                    <a:pt x="21079" y="16878"/>
                  </a:cubicBezTo>
                  <a:lnTo>
                    <a:pt x="11731" y="10229"/>
                  </a:lnTo>
                  <a:cubicBezTo>
                    <a:pt x="11731" y="10229"/>
                    <a:pt x="21079" y="3580"/>
                    <a:pt x="21079" y="3580"/>
                  </a:cubicBezTo>
                  <a:close/>
                  <a:moveTo>
                    <a:pt x="4639" y="16789"/>
                  </a:moveTo>
                  <a:cubicBezTo>
                    <a:pt x="4496" y="16859"/>
                    <a:pt x="4332" y="16897"/>
                    <a:pt x="4162" y="16897"/>
                  </a:cubicBezTo>
                  <a:cubicBezTo>
                    <a:pt x="3846" y="16897"/>
                    <a:pt x="3544" y="16764"/>
                    <a:pt x="3411" y="16567"/>
                  </a:cubicBezTo>
                  <a:cubicBezTo>
                    <a:pt x="3347" y="16471"/>
                    <a:pt x="3351" y="16406"/>
                    <a:pt x="3362" y="16361"/>
                  </a:cubicBezTo>
                  <a:cubicBezTo>
                    <a:pt x="3392" y="16240"/>
                    <a:pt x="3511" y="16117"/>
                    <a:pt x="3682" y="16034"/>
                  </a:cubicBezTo>
                  <a:cubicBezTo>
                    <a:pt x="3891" y="15930"/>
                    <a:pt x="4198" y="15869"/>
                    <a:pt x="4503" y="15869"/>
                  </a:cubicBezTo>
                  <a:cubicBezTo>
                    <a:pt x="4935" y="15869"/>
                    <a:pt x="5194" y="15988"/>
                    <a:pt x="5273" y="16050"/>
                  </a:cubicBezTo>
                  <a:cubicBezTo>
                    <a:pt x="5252" y="16207"/>
                    <a:pt x="5019" y="16601"/>
                    <a:pt x="4639" y="16789"/>
                  </a:cubicBezTo>
                  <a:moveTo>
                    <a:pt x="4503" y="14845"/>
                  </a:moveTo>
                  <a:cubicBezTo>
                    <a:pt x="4065" y="14845"/>
                    <a:pt x="3621" y="14936"/>
                    <a:pt x="3279" y="15105"/>
                  </a:cubicBezTo>
                  <a:cubicBezTo>
                    <a:pt x="2435" y="15522"/>
                    <a:pt x="2147" y="16443"/>
                    <a:pt x="2633" y="17165"/>
                  </a:cubicBezTo>
                  <a:cubicBezTo>
                    <a:pt x="2960" y="17649"/>
                    <a:pt x="3553" y="17919"/>
                    <a:pt x="4162" y="17919"/>
                  </a:cubicBezTo>
                  <a:cubicBezTo>
                    <a:pt x="4461" y="17919"/>
                    <a:pt x="4764" y="17854"/>
                    <a:pt x="5041" y="17717"/>
                  </a:cubicBezTo>
                  <a:cubicBezTo>
                    <a:pt x="5885" y="17300"/>
                    <a:pt x="6555" y="16190"/>
                    <a:pt x="6069" y="15469"/>
                  </a:cubicBezTo>
                  <a:cubicBezTo>
                    <a:pt x="5779" y="15040"/>
                    <a:pt x="5146" y="14845"/>
                    <a:pt x="4503" y="14845"/>
                  </a:cubicBezTo>
                  <a:moveTo>
                    <a:pt x="4503" y="4590"/>
                  </a:moveTo>
                  <a:cubicBezTo>
                    <a:pt x="4198" y="4590"/>
                    <a:pt x="3891" y="4528"/>
                    <a:pt x="3682" y="4425"/>
                  </a:cubicBezTo>
                  <a:cubicBezTo>
                    <a:pt x="3511" y="4341"/>
                    <a:pt x="3392" y="4219"/>
                    <a:pt x="3362" y="4098"/>
                  </a:cubicBezTo>
                  <a:cubicBezTo>
                    <a:pt x="3351" y="4052"/>
                    <a:pt x="3347" y="3987"/>
                    <a:pt x="3411" y="3891"/>
                  </a:cubicBezTo>
                  <a:cubicBezTo>
                    <a:pt x="3544" y="3694"/>
                    <a:pt x="3846" y="3561"/>
                    <a:pt x="4162" y="3561"/>
                  </a:cubicBezTo>
                  <a:cubicBezTo>
                    <a:pt x="4332" y="3561"/>
                    <a:pt x="4496" y="3599"/>
                    <a:pt x="4639" y="3669"/>
                  </a:cubicBezTo>
                  <a:cubicBezTo>
                    <a:pt x="5019" y="3857"/>
                    <a:pt x="5252" y="4252"/>
                    <a:pt x="5273" y="4408"/>
                  </a:cubicBezTo>
                  <a:cubicBezTo>
                    <a:pt x="5194" y="4470"/>
                    <a:pt x="4935" y="4590"/>
                    <a:pt x="4503" y="4590"/>
                  </a:cubicBezTo>
                  <a:moveTo>
                    <a:pt x="5041" y="2741"/>
                  </a:moveTo>
                  <a:cubicBezTo>
                    <a:pt x="4764" y="2604"/>
                    <a:pt x="4461" y="2539"/>
                    <a:pt x="4162" y="2539"/>
                  </a:cubicBezTo>
                  <a:cubicBezTo>
                    <a:pt x="3553" y="2539"/>
                    <a:pt x="2960" y="2809"/>
                    <a:pt x="2633" y="3294"/>
                  </a:cubicBezTo>
                  <a:cubicBezTo>
                    <a:pt x="2147" y="4015"/>
                    <a:pt x="2435" y="4937"/>
                    <a:pt x="3279" y="5353"/>
                  </a:cubicBezTo>
                  <a:cubicBezTo>
                    <a:pt x="3621" y="5522"/>
                    <a:pt x="4065" y="5613"/>
                    <a:pt x="4503" y="5613"/>
                  </a:cubicBezTo>
                  <a:cubicBezTo>
                    <a:pt x="5146" y="5613"/>
                    <a:pt x="5779" y="5418"/>
                    <a:pt x="6069" y="4990"/>
                  </a:cubicBezTo>
                  <a:cubicBezTo>
                    <a:pt x="6555" y="4268"/>
                    <a:pt x="5885" y="3158"/>
                    <a:pt x="5041" y="2741"/>
                  </a:cubicBezTo>
                </a:path>
              </a:pathLst>
            </a:custGeom>
            <a:solidFill>
              <a:schemeClr val="bg2"/>
            </a:solidFill>
            <a:ln w="12700">
              <a:miter lim="400000"/>
            </a:ln>
          </p:spPr>
          <p:txBody>
            <a:bodyPr lIns="38090" tIns="38090" rIns="38090" bIns="38090" anchor="ctr"/>
            <a:lstStyle/>
            <a:p>
              <a:pPr defTabSz="457079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2999"/>
            </a:p>
          </p:txBody>
        </p:sp>
        <p:sp>
          <p:nvSpPr>
            <p:cNvPr id="109" name="Shape 2616">
              <a:extLst>
                <a:ext uri="{FF2B5EF4-FFF2-40B4-BE49-F238E27FC236}">
                  <a16:creationId xmlns:a16="http://schemas.microsoft.com/office/drawing/2014/main" id="{3333A526-978D-557B-A478-957344E81778}"/>
                </a:ext>
              </a:extLst>
            </p:cNvPr>
            <p:cNvSpPr/>
            <p:nvPr/>
          </p:nvSpPr>
          <p:spPr>
            <a:xfrm>
              <a:off x="13251310" y="11141024"/>
              <a:ext cx="558654" cy="5079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16" y="20520"/>
                  </a:moveTo>
                  <a:cubicBezTo>
                    <a:pt x="1258" y="18675"/>
                    <a:pt x="2752" y="17923"/>
                    <a:pt x="4191" y="17361"/>
                  </a:cubicBezTo>
                  <a:cubicBezTo>
                    <a:pt x="5156" y="17087"/>
                    <a:pt x="6884" y="15971"/>
                    <a:pt x="6884" y="13567"/>
                  </a:cubicBezTo>
                  <a:cubicBezTo>
                    <a:pt x="6884" y="11510"/>
                    <a:pt x="6113" y="10507"/>
                    <a:pt x="5698" y="9969"/>
                  </a:cubicBezTo>
                  <a:cubicBezTo>
                    <a:pt x="5646" y="9902"/>
                    <a:pt x="5599" y="9842"/>
                    <a:pt x="5562" y="9786"/>
                  </a:cubicBezTo>
                  <a:cubicBezTo>
                    <a:pt x="5550" y="9769"/>
                    <a:pt x="5538" y="9752"/>
                    <a:pt x="5526" y="9735"/>
                  </a:cubicBezTo>
                  <a:cubicBezTo>
                    <a:pt x="5491" y="9662"/>
                    <a:pt x="5297" y="9177"/>
                    <a:pt x="5553" y="8011"/>
                  </a:cubicBezTo>
                  <a:cubicBezTo>
                    <a:pt x="5604" y="7777"/>
                    <a:pt x="5583" y="7531"/>
                    <a:pt x="5493" y="7312"/>
                  </a:cubicBezTo>
                  <a:cubicBezTo>
                    <a:pt x="5249" y="6721"/>
                    <a:pt x="4603" y="5151"/>
                    <a:pt x="5035" y="3988"/>
                  </a:cubicBezTo>
                  <a:cubicBezTo>
                    <a:pt x="5619" y="2411"/>
                    <a:pt x="6140" y="2099"/>
                    <a:pt x="7085" y="1642"/>
                  </a:cubicBezTo>
                  <a:cubicBezTo>
                    <a:pt x="7132" y="1619"/>
                    <a:pt x="7177" y="1592"/>
                    <a:pt x="7220" y="1562"/>
                  </a:cubicBezTo>
                  <a:cubicBezTo>
                    <a:pt x="7458" y="1393"/>
                    <a:pt x="8233" y="1080"/>
                    <a:pt x="9029" y="1080"/>
                  </a:cubicBezTo>
                  <a:cubicBezTo>
                    <a:pt x="9467" y="1080"/>
                    <a:pt x="9840" y="1172"/>
                    <a:pt x="10137" y="1353"/>
                  </a:cubicBezTo>
                  <a:cubicBezTo>
                    <a:pt x="10491" y="1569"/>
                    <a:pt x="10825" y="1968"/>
                    <a:pt x="11308" y="3213"/>
                  </a:cubicBezTo>
                  <a:cubicBezTo>
                    <a:pt x="11991" y="4974"/>
                    <a:pt x="11820" y="6477"/>
                    <a:pt x="11347" y="7186"/>
                  </a:cubicBezTo>
                  <a:cubicBezTo>
                    <a:pt x="11175" y="7442"/>
                    <a:pt x="11116" y="7769"/>
                    <a:pt x="11184" y="8078"/>
                  </a:cubicBezTo>
                  <a:cubicBezTo>
                    <a:pt x="11422" y="9164"/>
                    <a:pt x="11247" y="9602"/>
                    <a:pt x="11210" y="9679"/>
                  </a:cubicBezTo>
                  <a:cubicBezTo>
                    <a:pt x="11181" y="9712"/>
                    <a:pt x="11153" y="9748"/>
                    <a:pt x="11129" y="9786"/>
                  </a:cubicBezTo>
                  <a:cubicBezTo>
                    <a:pt x="11091" y="9842"/>
                    <a:pt x="11044" y="9902"/>
                    <a:pt x="10992" y="9969"/>
                  </a:cubicBezTo>
                  <a:cubicBezTo>
                    <a:pt x="10578" y="10507"/>
                    <a:pt x="9806" y="11510"/>
                    <a:pt x="9806" y="13567"/>
                  </a:cubicBezTo>
                  <a:cubicBezTo>
                    <a:pt x="9806" y="15972"/>
                    <a:pt x="11535" y="17087"/>
                    <a:pt x="12500" y="17361"/>
                  </a:cubicBezTo>
                  <a:cubicBezTo>
                    <a:pt x="13925" y="17916"/>
                    <a:pt x="15432" y="18665"/>
                    <a:pt x="15675" y="20520"/>
                  </a:cubicBezTo>
                  <a:cubicBezTo>
                    <a:pt x="15675" y="20520"/>
                    <a:pt x="1016" y="20520"/>
                    <a:pt x="1016" y="20520"/>
                  </a:cubicBezTo>
                  <a:close/>
                  <a:moveTo>
                    <a:pt x="12782" y="16326"/>
                  </a:moveTo>
                  <a:cubicBezTo>
                    <a:pt x="12782" y="16326"/>
                    <a:pt x="10788" y="15813"/>
                    <a:pt x="10788" y="13567"/>
                  </a:cubicBezTo>
                  <a:cubicBezTo>
                    <a:pt x="10788" y="11595"/>
                    <a:pt x="11607" y="10900"/>
                    <a:pt x="11923" y="10420"/>
                  </a:cubicBezTo>
                  <a:cubicBezTo>
                    <a:pt x="11923" y="10420"/>
                    <a:pt x="12573" y="9806"/>
                    <a:pt x="12138" y="7825"/>
                  </a:cubicBezTo>
                  <a:cubicBezTo>
                    <a:pt x="12863" y="6740"/>
                    <a:pt x="12999" y="4821"/>
                    <a:pt x="12211" y="2789"/>
                  </a:cubicBezTo>
                  <a:cubicBezTo>
                    <a:pt x="11716" y="1514"/>
                    <a:pt x="11279" y="815"/>
                    <a:pt x="10613" y="409"/>
                  </a:cubicBezTo>
                  <a:cubicBezTo>
                    <a:pt x="10124" y="111"/>
                    <a:pt x="9569" y="0"/>
                    <a:pt x="9029" y="0"/>
                  </a:cubicBezTo>
                  <a:cubicBezTo>
                    <a:pt x="8023" y="0"/>
                    <a:pt x="7070" y="384"/>
                    <a:pt x="6690" y="653"/>
                  </a:cubicBezTo>
                  <a:cubicBezTo>
                    <a:pt x="5576" y="1192"/>
                    <a:pt x="4828" y="1688"/>
                    <a:pt x="4126" y="3579"/>
                  </a:cubicBezTo>
                  <a:cubicBezTo>
                    <a:pt x="3556" y="5114"/>
                    <a:pt x="4241" y="6891"/>
                    <a:pt x="4598" y="7757"/>
                  </a:cubicBezTo>
                  <a:cubicBezTo>
                    <a:pt x="4163" y="9739"/>
                    <a:pt x="4767" y="10420"/>
                    <a:pt x="4767" y="10420"/>
                  </a:cubicBezTo>
                  <a:cubicBezTo>
                    <a:pt x="5083" y="10900"/>
                    <a:pt x="5903" y="11595"/>
                    <a:pt x="5903" y="13567"/>
                  </a:cubicBezTo>
                  <a:cubicBezTo>
                    <a:pt x="5903" y="15813"/>
                    <a:pt x="3909" y="16326"/>
                    <a:pt x="3909" y="16326"/>
                  </a:cubicBezTo>
                  <a:cubicBezTo>
                    <a:pt x="2642" y="16817"/>
                    <a:pt x="0" y="17821"/>
                    <a:pt x="0" y="21060"/>
                  </a:cubicBezTo>
                  <a:cubicBezTo>
                    <a:pt x="0" y="21060"/>
                    <a:pt x="0" y="21600"/>
                    <a:pt x="491" y="21600"/>
                  </a:cubicBezTo>
                  <a:lnTo>
                    <a:pt x="16200" y="21600"/>
                  </a:lnTo>
                  <a:cubicBezTo>
                    <a:pt x="16691" y="21600"/>
                    <a:pt x="16691" y="21060"/>
                    <a:pt x="16691" y="21060"/>
                  </a:cubicBezTo>
                  <a:cubicBezTo>
                    <a:pt x="16691" y="17821"/>
                    <a:pt x="14048" y="16817"/>
                    <a:pt x="12782" y="16326"/>
                  </a:cubicBezTo>
                  <a:moveTo>
                    <a:pt x="18035" y="15774"/>
                  </a:moveTo>
                  <a:cubicBezTo>
                    <a:pt x="18035" y="15774"/>
                    <a:pt x="16217" y="15312"/>
                    <a:pt x="16217" y="13291"/>
                  </a:cubicBezTo>
                  <a:cubicBezTo>
                    <a:pt x="16217" y="11515"/>
                    <a:pt x="17087" y="10890"/>
                    <a:pt x="17376" y="10458"/>
                  </a:cubicBezTo>
                  <a:cubicBezTo>
                    <a:pt x="17376" y="10458"/>
                    <a:pt x="17968" y="9906"/>
                    <a:pt x="17572" y="8122"/>
                  </a:cubicBezTo>
                  <a:cubicBezTo>
                    <a:pt x="18232" y="7146"/>
                    <a:pt x="18387" y="5419"/>
                    <a:pt x="17669" y="3590"/>
                  </a:cubicBezTo>
                  <a:cubicBezTo>
                    <a:pt x="17218" y="2442"/>
                    <a:pt x="16666" y="1814"/>
                    <a:pt x="16059" y="1449"/>
                  </a:cubicBezTo>
                  <a:cubicBezTo>
                    <a:pt x="15612" y="1180"/>
                    <a:pt x="15107" y="1081"/>
                    <a:pt x="14614" y="1081"/>
                  </a:cubicBezTo>
                  <a:cubicBezTo>
                    <a:pt x="13880" y="1081"/>
                    <a:pt x="13182" y="1301"/>
                    <a:pt x="12753" y="1514"/>
                  </a:cubicBezTo>
                  <a:cubicBezTo>
                    <a:pt x="12878" y="1781"/>
                    <a:pt x="12997" y="2064"/>
                    <a:pt x="13115" y="2366"/>
                  </a:cubicBezTo>
                  <a:cubicBezTo>
                    <a:pt x="13131" y="2409"/>
                    <a:pt x="13143" y="2453"/>
                    <a:pt x="13159" y="2496"/>
                  </a:cubicBezTo>
                  <a:cubicBezTo>
                    <a:pt x="13436" y="2360"/>
                    <a:pt x="13994" y="2160"/>
                    <a:pt x="14614" y="2160"/>
                  </a:cubicBezTo>
                  <a:cubicBezTo>
                    <a:pt x="15001" y="2160"/>
                    <a:pt x="15328" y="2239"/>
                    <a:pt x="15588" y="2396"/>
                  </a:cubicBezTo>
                  <a:cubicBezTo>
                    <a:pt x="15893" y="2579"/>
                    <a:pt x="16347" y="2947"/>
                    <a:pt x="16767" y="4019"/>
                  </a:cubicBezTo>
                  <a:cubicBezTo>
                    <a:pt x="17366" y="5541"/>
                    <a:pt x="17207" y="6853"/>
                    <a:pt x="16784" y="7478"/>
                  </a:cubicBezTo>
                  <a:cubicBezTo>
                    <a:pt x="16610" y="7736"/>
                    <a:pt x="16549" y="8067"/>
                    <a:pt x="16618" y="8379"/>
                  </a:cubicBezTo>
                  <a:cubicBezTo>
                    <a:pt x="16817" y="9273"/>
                    <a:pt x="16689" y="9648"/>
                    <a:pt x="16656" y="9723"/>
                  </a:cubicBezTo>
                  <a:cubicBezTo>
                    <a:pt x="16631" y="9754"/>
                    <a:pt x="16607" y="9786"/>
                    <a:pt x="16584" y="9820"/>
                  </a:cubicBezTo>
                  <a:cubicBezTo>
                    <a:pt x="16565" y="9848"/>
                    <a:pt x="16497" y="9929"/>
                    <a:pt x="16447" y="9988"/>
                  </a:cubicBezTo>
                  <a:cubicBezTo>
                    <a:pt x="16023" y="10488"/>
                    <a:pt x="15236" y="11419"/>
                    <a:pt x="15236" y="13291"/>
                  </a:cubicBezTo>
                  <a:cubicBezTo>
                    <a:pt x="15236" y="15520"/>
                    <a:pt x="16851" y="16555"/>
                    <a:pt x="17757" y="16810"/>
                  </a:cubicBezTo>
                  <a:cubicBezTo>
                    <a:pt x="19050" y="17307"/>
                    <a:pt x="20311" y="17926"/>
                    <a:pt x="20570" y="19440"/>
                  </a:cubicBezTo>
                  <a:lnTo>
                    <a:pt x="17464" y="19440"/>
                  </a:lnTo>
                  <a:cubicBezTo>
                    <a:pt x="17553" y="19773"/>
                    <a:pt x="17615" y="20132"/>
                    <a:pt x="17645" y="20520"/>
                  </a:cubicBezTo>
                  <a:lnTo>
                    <a:pt x="21152" y="20520"/>
                  </a:lnTo>
                  <a:cubicBezTo>
                    <a:pt x="21600" y="20520"/>
                    <a:pt x="21600" y="20034"/>
                    <a:pt x="21600" y="20034"/>
                  </a:cubicBezTo>
                  <a:cubicBezTo>
                    <a:pt x="21600" y="17119"/>
                    <a:pt x="19191" y="16215"/>
                    <a:pt x="18035" y="15774"/>
                  </a:cubicBezTo>
                </a:path>
              </a:pathLst>
            </a:custGeom>
            <a:solidFill>
              <a:schemeClr val="bg2"/>
            </a:solidFill>
            <a:ln w="12700">
              <a:miter lim="400000"/>
            </a:ln>
          </p:spPr>
          <p:txBody>
            <a:bodyPr lIns="38090" tIns="38090" rIns="38090" bIns="38090" anchor="ctr"/>
            <a:lstStyle/>
            <a:p>
              <a:pPr defTabSz="457079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2999"/>
            </a:p>
          </p:txBody>
        </p:sp>
      </p:grpSp>
      <p:sp>
        <p:nvSpPr>
          <p:cNvPr id="113" name="TextBox 112">
            <a:extLst>
              <a:ext uri="{FF2B5EF4-FFF2-40B4-BE49-F238E27FC236}">
                <a16:creationId xmlns:a16="http://schemas.microsoft.com/office/drawing/2014/main" id="{598AB9EC-E321-DCFD-9D1D-AE3942719107}"/>
              </a:ext>
            </a:extLst>
          </p:cNvPr>
          <p:cNvSpPr txBox="1"/>
          <p:nvPr/>
        </p:nvSpPr>
        <p:spPr>
          <a:xfrm>
            <a:off x="2506360" y="2777952"/>
            <a:ext cx="19827184" cy="643766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defTabSz="1827977">
              <a:lnSpc>
                <a:spcPts val="4319"/>
              </a:lnSpc>
            </a:pPr>
            <a:r>
              <a:rPr lang="en-US" spc="-30" dirty="0">
                <a:solidFill>
                  <a:schemeClr val="tx2"/>
                </a:solidFill>
                <a:latin typeface="Avenir Book" panose="02000503020000020003" pitchFamily="2" charset="0"/>
                <a:ea typeface="Source Sans Pro" panose="020B0503030403020204" pitchFamily="34" charset="0"/>
              </a:rPr>
              <a:t>Suppliers need to complete RFIs in order to be on the approved supplier list from clients</a:t>
            </a:r>
            <a:endParaRPr lang="en-US" sz="3600" spc="-30" dirty="0">
              <a:solidFill>
                <a:schemeClr val="tx2"/>
              </a:solidFill>
              <a:latin typeface="Avenir Book" panose="02000503020000020003" pitchFamily="2" charset="0"/>
              <a:ea typeface="Source Sans Pro" panose="020B0503030403020204" pitchFamily="34" charset="0"/>
            </a:endParaRPr>
          </a:p>
        </p:txBody>
      </p:sp>
      <p:sp>
        <p:nvSpPr>
          <p:cNvPr id="115" name="Shape 2540">
            <a:extLst>
              <a:ext uri="{FF2B5EF4-FFF2-40B4-BE49-F238E27FC236}">
                <a16:creationId xmlns:a16="http://schemas.microsoft.com/office/drawing/2014/main" id="{C5B7B490-A606-AD88-6283-68C2BDE78C0D}"/>
              </a:ext>
            </a:extLst>
          </p:cNvPr>
          <p:cNvSpPr/>
          <p:nvPr/>
        </p:nvSpPr>
        <p:spPr>
          <a:xfrm>
            <a:off x="1764779" y="2820508"/>
            <a:ext cx="558654" cy="55865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732" y="6661"/>
                </a:moveTo>
                <a:cubicBezTo>
                  <a:pt x="20540" y="6471"/>
                  <a:pt x="20228" y="6473"/>
                  <a:pt x="20038" y="6667"/>
                </a:cubicBezTo>
                <a:cubicBezTo>
                  <a:pt x="19903" y="6804"/>
                  <a:pt x="19870" y="7000"/>
                  <a:pt x="19929" y="7171"/>
                </a:cubicBezTo>
                <a:lnTo>
                  <a:pt x="19918" y="7175"/>
                </a:lnTo>
                <a:cubicBezTo>
                  <a:pt x="20365" y="8298"/>
                  <a:pt x="20618" y="9518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cubicBezTo>
                  <a:pt x="5378" y="20618"/>
                  <a:pt x="982" y="16223"/>
                  <a:pt x="982" y="10800"/>
                </a:cubicBezTo>
                <a:cubicBezTo>
                  <a:pt x="982" y="5377"/>
                  <a:pt x="5378" y="982"/>
                  <a:pt x="10800" y="982"/>
                </a:cubicBezTo>
                <a:cubicBezTo>
                  <a:pt x="13575" y="982"/>
                  <a:pt x="16077" y="2136"/>
                  <a:pt x="17862" y="3989"/>
                </a:cubicBezTo>
                <a:lnTo>
                  <a:pt x="17868" y="3982"/>
                </a:lnTo>
                <a:cubicBezTo>
                  <a:pt x="18062" y="4157"/>
                  <a:pt x="18359" y="4153"/>
                  <a:pt x="18544" y="3965"/>
                </a:cubicBezTo>
                <a:cubicBezTo>
                  <a:pt x="18734" y="3771"/>
                  <a:pt x="18732" y="3461"/>
                  <a:pt x="18539" y="3270"/>
                </a:cubicBezTo>
                <a:cubicBezTo>
                  <a:pt x="18520" y="3252"/>
                  <a:pt x="18496" y="3244"/>
                  <a:pt x="18476" y="3230"/>
                </a:cubicBezTo>
                <a:cubicBezTo>
                  <a:pt x="16521" y="1241"/>
                  <a:pt x="13810" y="0"/>
                  <a:pt x="10800" y="0"/>
                </a:cubicBezTo>
                <a:cubicBezTo>
                  <a:pt x="4835" y="0"/>
                  <a:pt x="0" y="4835"/>
                  <a:pt x="0" y="10800"/>
                </a:cubicBezTo>
                <a:cubicBezTo>
                  <a:pt x="0" y="16764"/>
                  <a:pt x="4835" y="21600"/>
                  <a:pt x="10800" y="21600"/>
                </a:cubicBezTo>
                <a:cubicBezTo>
                  <a:pt x="16765" y="21600"/>
                  <a:pt x="21600" y="16764"/>
                  <a:pt x="21600" y="10800"/>
                </a:cubicBezTo>
                <a:cubicBezTo>
                  <a:pt x="21600" y="9412"/>
                  <a:pt x="21329" y="8089"/>
                  <a:pt x="20851" y="6869"/>
                </a:cubicBezTo>
                <a:cubicBezTo>
                  <a:pt x="20828" y="6794"/>
                  <a:pt x="20793" y="6721"/>
                  <a:pt x="20732" y="6661"/>
                </a:cubicBezTo>
                <a:moveTo>
                  <a:pt x="10792" y="13534"/>
                </a:moveTo>
                <a:lnTo>
                  <a:pt x="6238" y="8980"/>
                </a:lnTo>
                <a:cubicBezTo>
                  <a:pt x="6149" y="8891"/>
                  <a:pt x="6027" y="8836"/>
                  <a:pt x="5891" y="8836"/>
                </a:cubicBezTo>
                <a:cubicBezTo>
                  <a:pt x="5620" y="8836"/>
                  <a:pt x="5400" y="9056"/>
                  <a:pt x="5400" y="9327"/>
                </a:cubicBezTo>
                <a:cubicBezTo>
                  <a:pt x="5400" y="9463"/>
                  <a:pt x="5455" y="9585"/>
                  <a:pt x="5544" y="9675"/>
                </a:cubicBezTo>
                <a:lnTo>
                  <a:pt x="10453" y="14583"/>
                </a:lnTo>
                <a:cubicBezTo>
                  <a:pt x="10542" y="14672"/>
                  <a:pt x="10664" y="14727"/>
                  <a:pt x="10800" y="14727"/>
                </a:cubicBezTo>
                <a:cubicBezTo>
                  <a:pt x="10940" y="14727"/>
                  <a:pt x="11064" y="14668"/>
                  <a:pt x="11154" y="14574"/>
                </a:cubicBezTo>
                <a:lnTo>
                  <a:pt x="11155" y="14576"/>
                </a:lnTo>
                <a:lnTo>
                  <a:pt x="19353" y="5988"/>
                </a:lnTo>
                <a:cubicBezTo>
                  <a:pt x="19353" y="5989"/>
                  <a:pt x="19354" y="5990"/>
                  <a:pt x="19354" y="5991"/>
                </a:cubicBezTo>
                <a:lnTo>
                  <a:pt x="20055" y="5255"/>
                </a:lnTo>
                <a:cubicBezTo>
                  <a:pt x="20055" y="5255"/>
                  <a:pt x="20054" y="5254"/>
                  <a:pt x="20054" y="5253"/>
                </a:cubicBezTo>
                <a:lnTo>
                  <a:pt x="21464" y="3775"/>
                </a:lnTo>
                <a:lnTo>
                  <a:pt x="21463" y="3774"/>
                </a:lnTo>
                <a:cubicBezTo>
                  <a:pt x="21547" y="3686"/>
                  <a:pt x="21600" y="3567"/>
                  <a:pt x="21600" y="3436"/>
                </a:cubicBezTo>
                <a:cubicBezTo>
                  <a:pt x="21600" y="3166"/>
                  <a:pt x="21380" y="2945"/>
                  <a:pt x="21109" y="2945"/>
                </a:cubicBezTo>
                <a:cubicBezTo>
                  <a:pt x="20969" y="2945"/>
                  <a:pt x="20844" y="3005"/>
                  <a:pt x="20755" y="3099"/>
                </a:cubicBezTo>
                <a:lnTo>
                  <a:pt x="20754" y="3097"/>
                </a:lnTo>
                <a:lnTo>
                  <a:pt x="19493" y="4419"/>
                </a:lnTo>
                <a:cubicBezTo>
                  <a:pt x="19492" y="4418"/>
                  <a:pt x="19491" y="4416"/>
                  <a:pt x="19490" y="4415"/>
                </a:cubicBezTo>
                <a:lnTo>
                  <a:pt x="18805" y="5133"/>
                </a:lnTo>
                <a:cubicBezTo>
                  <a:pt x="18806" y="5134"/>
                  <a:pt x="18807" y="5136"/>
                  <a:pt x="18807" y="5137"/>
                </a:cubicBezTo>
                <a:cubicBezTo>
                  <a:pt x="18807" y="5137"/>
                  <a:pt x="10792" y="13534"/>
                  <a:pt x="10792" y="13534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79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/>
          </a:p>
        </p:txBody>
      </p:sp>
    </p:spTree>
    <p:extLst>
      <p:ext uri="{BB962C8B-B14F-4D97-AF65-F5344CB8AC3E}">
        <p14:creationId xmlns:p14="http://schemas.microsoft.com/office/powerpoint/2010/main" val="35995442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xmlns:p14="http://schemas.microsoft.com/office/powerpoint/2010/main" advClick="0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73;p1">
            <a:extLst>
              <a:ext uri="{FF2B5EF4-FFF2-40B4-BE49-F238E27FC236}">
                <a16:creationId xmlns:a16="http://schemas.microsoft.com/office/drawing/2014/main" id="{95B01908-C8FB-9442-D001-B6405F978C1A}"/>
              </a:ext>
            </a:extLst>
          </p:cNvPr>
          <p:cNvSpPr/>
          <p:nvPr/>
        </p:nvSpPr>
        <p:spPr>
          <a:xfrm>
            <a:off x="0" y="10212862"/>
            <a:ext cx="24377650" cy="2295839"/>
          </a:xfrm>
          <a:prstGeom prst="rect">
            <a:avLst/>
          </a:prstGeom>
          <a:gradFill>
            <a:gsLst>
              <a:gs pos="18000">
                <a:schemeClr val="accent4"/>
              </a:gs>
              <a:gs pos="0">
                <a:schemeClr val="accent1"/>
              </a:gs>
              <a:gs pos="100000">
                <a:schemeClr val="accent2"/>
              </a:gs>
              <a:gs pos="68000">
                <a:schemeClr val="accent3"/>
              </a:gs>
            </a:gsLst>
            <a:lin ang="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6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232BB44B-FC1E-DDAC-4E69-A3B4937936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5964" y="1055077"/>
            <a:ext cx="20334950" cy="1104128"/>
          </a:xfrm>
        </p:spPr>
        <p:txBody>
          <a:bodyPr>
            <a:normAutofit/>
          </a:bodyPr>
          <a:lstStyle/>
          <a:p>
            <a:r>
              <a:rPr lang="en-US" dirty="0"/>
              <a:t>CMC Good Manufacturing Practices (GMP)</a:t>
            </a:r>
          </a:p>
        </p:txBody>
      </p:sp>
      <p:sp>
        <p:nvSpPr>
          <p:cNvPr id="53" name="Google Shape;80;p1">
            <a:extLst>
              <a:ext uri="{FF2B5EF4-FFF2-40B4-BE49-F238E27FC236}">
                <a16:creationId xmlns:a16="http://schemas.microsoft.com/office/drawing/2014/main" id="{E39C27AB-6EB0-C68F-1E1D-EBA0A96D8BE8}"/>
              </a:ext>
            </a:extLst>
          </p:cNvPr>
          <p:cNvSpPr txBox="1"/>
          <p:nvPr/>
        </p:nvSpPr>
        <p:spPr>
          <a:xfrm>
            <a:off x="1675966" y="3848601"/>
            <a:ext cx="19827184" cy="9540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u="none" strike="noStrike" cap="none" dirty="0">
                <a:solidFill>
                  <a:schemeClr val="tx2"/>
                </a:solidFill>
                <a:latin typeface="Avenir Heavy" panose="02000503020000020003" pitchFamily="2" charset="0"/>
                <a:ea typeface="Avenir"/>
                <a:cs typeface="Avenir"/>
                <a:sym typeface="Avenir"/>
              </a:rPr>
              <a:t>Challenge</a:t>
            </a:r>
            <a:br>
              <a:rPr lang="en-US" sz="2800" b="1" i="0" u="none" strike="noStrike" cap="none" dirty="0">
                <a:solidFill>
                  <a:schemeClr val="accent2"/>
                </a:solidFill>
                <a:latin typeface="Avenir"/>
                <a:ea typeface="Avenir"/>
                <a:cs typeface="Avenir"/>
                <a:sym typeface="Avenir"/>
              </a:rPr>
            </a:br>
            <a:r>
              <a:rPr lang="en-US" sz="2800" dirty="0">
                <a:solidFill>
                  <a:srgbClr val="535353"/>
                </a:solidFill>
                <a:latin typeface="Avenir Book" charset="0"/>
              </a:rPr>
              <a:t>Researcher was looking to source GMP qualified Drug Product to support Clinical Phase II trial.</a:t>
            </a:r>
            <a:endParaRPr lang="en-US" sz="2800" dirty="0">
              <a:solidFill>
                <a:srgbClr val="535353"/>
              </a:solidFill>
              <a:latin typeface="Avenir Book" charset="0"/>
              <a:sym typeface="Avenir"/>
            </a:endParaRPr>
          </a:p>
        </p:txBody>
      </p:sp>
      <p:sp>
        <p:nvSpPr>
          <p:cNvPr id="54" name="Google Shape;81;p1">
            <a:extLst>
              <a:ext uri="{FF2B5EF4-FFF2-40B4-BE49-F238E27FC236}">
                <a16:creationId xmlns:a16="http://schemas.microsoft.com/office/drawing/2014/main" id="{3E44141D-A59A-2D0E-7307-3B660E360C95}"/>
              </a:ext>
            </a:extLst>
          </p:cNvPr>
          <p:cNvSpPr txBox="1"/>
          <p:nvPr/>
        </p:nvSpPr>
        <p:spPr>
          <a:xfrm>
            <a:off x="1675964" y="5359689"/>
            <a:ext cx="19944234" cy="13849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>
                <a:solidFill>
                  <a:schemeClr val="tx2"/>
                </a:solidFill>
                <a:latin typeface="Avenir Heavy" panose="02000503020000020003" pitchFamily="2" charset="0"/>
                <a:ea typeface="Avenir"/>
                <a:cs typeface="Avenir"/>
                <a:sym typeface="Avenir"/>
              </a:rPr>
              <a:t>Scientist.com Solution </a:t>
            </a:r>
            <a:br>
              <a:rPr lang="en-US" sz="2800" b="1" dirty="0">
                <a:solidFill>
                  <a:schemeClr val="accent2"/>
                </a:solidFill>
                <a:latin typeface="Avenir Heavy" panose="02000503020000020003" pitchFamily="2" charset="0"/>
                <a:ea typeface="Avenir"/>
                <a:cs typeface="Avenir"/>
                <a:sym typeface="Avenir"/>
              </a:rPr>
            </a:br>
            <a:r>
              <a:rPr lang="en-US" sz="2800" kern="1200" dirty="0" err="1">
                <a:solidFill>
                  <a:srgbClr val="535353"/>
                </a:solidFill>
                <a:latin typeface="Avenir Book" charset="0"/>
                <a:ea typeface="Avenir Book" charset="0"/>
                <a:cs typeface="Avenir Book" charset="0"/>
              </a:rPr>
              <a:t>Scientist.com</a:t>
            </a:r>
            <a:r>
              <a:rPr lang="en-US" sz="2800" kern="1200" dirty="0">
                <a:solidFill>
                  <a:srgbClr val="535353"/>
                </a:solidFill>
                <a:latin typeface="Avenir Book" charset="0"/>
                <a:ea typeface="Avenir Book" charset="0"/>
                <a:cs typeface="Avenir Book" charset="0"/>
              </a:rPr>
              <a:t> engaged with the suppliers to share their GMP certifications on the platform. Researcher could easily filter on GMP qualifications.</a:t>
            </a:r>
            <a:endParaRPr lang="en-US" sz="2400" b="1" dirty="0">
              <a:solidFill>
                <a:schemeClr val="accent2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grpSp>
        <p:nvGrpSpPr>
          <p:cNvPr id="65" name="Group 64">
            <a:extLst>
              <a:ext uri="{FF2B5EF4-FFF2-40B4-BE49-F238E27FC236}">
                <a16:creationId xmlns:a16="http://schemas.microsoft.com/office/drawing/2014/main" id="{4458C3FC-EBAB-13B0-3997-6268A450C097}"/>
              </a:ext>
            </a:extLst>
          </p:cNvPr>
          <p:cNvGrpSpPr/>
          <p:nvPr/>
        </p:nvGrpSpPr>
        <p:grpSpPr>
          <a:xfrm>
            <a:off x="2630368" y="7457507"/>
            <a:ext cx="18964274" cy="2271620"/>
            <a:chOff x="1076793" y="7126802"/>
            <a:chExt cx="22530686" cy="2698821"/>
          </a:xfrm>
        </p:grpSpPr>
        <p:sp>
          <p:nvSpPr>
            <p:cNvPr id="66" name="Google Shape;72;p1">
              <a:extLst>
                <a:ext uri="{FF2B5EF4-FFF2-40B4-BE49-F238E27FC236}">
                  <a16:creationId xmlns:a16="http://schemas.microsoft.com/office/drawing/2014/main" id="{D1D359D9-6BBB-DCF6-72F9-32BD08A5B2BF}"/>
                </a:ext>
              </a:extLst>
            </p:cNvPr>
            <p:cNvSpPr/>
            <p:nvPr/>
          </p:nvSpPr>
          <p:spPr>
            <a:xfrm>
              <a:off x="2105859" y="8543902"/>
              <a:ext cx="19273206" cy="101112"/>
            </a:xfrm>
            <a:prstGeom prst="rect">
              <a:avLst/>
            </a:prstGeom>
            <a:solidFill>
              <a:srgbClr val="DADADA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7" name="Oval 76">
              <a:extLst>
                <a:ext uri="{FF2B5EF4-FFF2-40B4-BE49-F238E27FC236}">
                  <a16:creationId xmlns:a16="http://schemas.microsoft.com/office/drawing/2014/main" id="{BF0CFED7-84D5-B275-C085-43A876D87202}"/>
                </a:ext>
              </a:extLst>
            </p:cNvPr>
            <p:cNvSpPr/>
            <p:nvPr/>
          </p:nvSpPr>
          <p:spPr>
            <a:xfrm>
              <a:off x="20908658" y="7126802"/>
              <a:ext cx="2698821" cy="2698821"/>
            </a:xfrm>
            <a:prstGeom prst="ellipse">
              <a:avLst/>
            </a:prstGeom>
            <a:solidFill>
              <a:schemeClr val="bg2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9" name="Oval 88">
              <a:extLst>
                <a:ext uri="{FF2B5EF4-FFF2-40B4-BE49-F238E27FC236}">
                  <a16:creationId xmlns:a16="http://schemas.microsoft.com/office/drawing/2014/main" id="{CBE0B532-62AA-5340-77EB-D1DDCC4687CF}"/>
                </a:ext>
              </a:extLst>
            </p:cNvPr>
            <p:cNvSpPr/>
            <p:nvPr/>
          </p:nvSpPr>
          <p:spPr>
            <a:xfrm>
              <a:off x="1076793" y="7126802"/>
              <a:ext cx="2698821" cy="2698821"/>
            </a:xfrm>
            <a:prstGeom prst="ellipse">
              <a:avLst/>
            </a:prstGeom>
            <a:solidFill>
              <a:schemeClr val="bg2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2" name="Oval 91">
              <a:extLst>
                <a:ext uri="{FF2B5EF4-FFF2-40B4-BE49-F238E27FC236}">
                  <a16:creationId xmlns:a16="http://schemas.microsoft.com/office/drawing/2014/main" id="{DB280CA0-F308-7BDD-A46B-BF767E654321}"/>
                </a:ext>
              </a:extLst>
            </p:cNvPr>
            <p:cNvSpPr/>
            <p:nvPr/>
          </p:nvSpPr>
          <p:spPr>
            <a:xfrm>
              <a:off x="15869247" y="7126802"/>
              <a:ext cx="2698821" cy="2698821"/>
            </a:xfrm>
            <a:prstGeom prst="ellipse">
              <a:avLst/>
            </a:prstGeom>
            <a:solidFill>
              <a:schemeClr val="bg2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3" name="Oval 92">
              <a:extLst>
                <a:ext uri="{FF2B5EF4-FFF2-40B4-BE49-F238E27FC236}">
                  <a16:creationId xmlns:a16="http://schemas.microsoft.com/office/drawing/2014/main" id="{681FD3A7-21BF-F35E-A710-A8E2E7BEBEDF}"/>
                </a:ext>
              </a:extLst>
            </p:cNvPr>
            <p:cNvSpPr/>
            <p:nvPr/>
          </p:nvSpPr>
          <p:spPr>
            <a:xfrm>
              <a:off x="10839414" y="7126802"/>
              <a:ext cx="2698821" cy="2698821"/>
            </a:xfrm>
            <a:prstGeom prst="ellipse">
              <a:avLst/>
            </a:prstGeom>
            <a:solidFill>
              <a:schemeClr val="bg2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4" name="Oval 93">
              <a:extLst>
                <a:ext uri="{FF2B5EF4-FFF2-40B4-BE49-F238E27FC236}">
                  <a16:creationId xmlns:a16="http://schemas.microsoft.com/office/drawing/2014/main" id="{97AF4DDE-4998-3076-E8B1-38CCC031BBB6}"/>
                </a:ext>
              </a:extLst>
            </p:cNvPr>
            <p:cNvSpPr/>
            <p:nvPr/>
          </p:nvSpPr>
          <p:spPr>
            <a:xfrm>
              <a:off x="5926198" y="7126802"/>
              <a:ext cx="2698821" cy="2698821"/>
            </a:xfrm>
            <a:prstGeom prst="ellipse">
              <a:avLst/>
            </a:prstGeom>
            <a:solidFill>
              <a:schemeClr val="bg2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95" name="Group 94">
              <a:extLst>
                <a:ext uri="{FF2B5EF4-FFF2-40B4-BE49-F238E27FC236}">
                  <a16:creationId xmlns:a16="http://schemas.microsoft.com/office/drawing/2014/main" id="{6A48C25A-A045-EBD0-B41E-C3B9932655D0}"/>
                </a:ext>
              </a:extLst>
            </p:cNvPr>
            <p:cNvGrpSpPr/>
            <p:nvPr/>
          </p:nvGrpSpPr>
          <p:grpSpPr>
            <a:xfrm>
              <a:off x="1140543" y="8469645"/>
              <a:ext cx="22406627" cy="800529"/>
              <a:chOff x="1140543" y="8469645"/>
              <a:chExt cx="22406627" cy="800529"/>
            </a:xfrm>
            <a:noFill/>
          </p:grpSpPr>
          <p:sp>
            <p:nvSpPr>
              <p:cNvPr id="102" name="Google Shape;86;p1">
                <a:extLst>
                  <a:ext uri="{FF2B5EF4-FFF2-40B4-BE49-F238E27FC236}">
                    <a16:creationId xmlns:a16="http://schemas.microsoft.com/office/drawing/2014/main" id="{8F8CA279-4599-AA24-9C95-A605CB7AC374}"/>
                  </a:ext>
                </a:extLst>
              </p:cNvPr>
              <p:cNvSpPr txBox="1"/>
              <p:nvPr/>
            </p:nvSpPr>
            <p:spPr>
              <a:xfrm>
                <a:off x="1140543" y="8794868"/>
                <a:ext cx="2610453" cy="475306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000" dirty="0">
                    <a:solidFill>
                      <a:schemeClr val="accent1"/>
                    </a:solidFill>
                    <a:latin typeface="Avenir"/>
                    <a:sym typeface="Avenir"/>
                  </a:rPr>
                  <a:t>Researcher</a:t>
                </a:r>
                <a:endParaRPr sz="2000" dirty="0">
                  <a:solidFill>
                    <a:schemeClr val="accent1"/>
                  </a:solidFill>
                </a:endParaRPr>
              </a:p>
            </p:txBody>
          </p:sp>
          <p:sp>
            <p:nvSpPr>
              <p:cNvPr id="103" name="Google Shape;87;p1">
                <a:extLst>
                  <a:ext uri="{FF2B5EF4-FFF2-40B4-BE49-F238E27FC236}">
                    <a16:creationId xmlns:a16="http://schemas.microsoft.com/office/drawing/2014/main" id="{6CECE6D4-DB1A-49F6-B745-1D5408041030}"/>
                  </a:ext>
                </a:extLst>
              </p:cNvPr>
              <p:cNvSpPr txBox="1"/>
              <p:nvPr/>
            </p:nvSpPr>
            <p:spPr>
              <a:xfrm>
                <a:off x="10775602" y="8683937"/>
                <a:ext cx="2824341" cy="438740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1800" dirty="0">
                    <a:solidFill>
                      <a:schemeClr val="accent4">
                        <a:lumMod val="75000"/>
                      </a:schemeClr>
                    </a:solidFill>
                    <a:latin typeface="Avenir"/>
                    <a:ea typeface="Avenir"/>
                    <a:cs typeface="Avenir"/>
                    <a:sym typeface="Avenir"/>
                  </a:rPr>
                  <a:t>3 GMP suppliers</a:t>
                </a:r>
              </a:p>
            </p:txBody>
          </p:sp>
          <p:sp>
            <p:nvSpPr>
              <p:cNvPr id="104" name="Google Shape;88;p1">
                <a:extLst>
                  <a:ext uri="{FF2B5EF4-FFF2-40B4-BE49-F238E27FC236}">
                    <a16:creationId xmlns:a16="http://schemas.microsoft.com/office/drawing/2014/main" id="{DE762727-61A6-8B8B-4B2D-23A7369E1568}"/>
                  </a:ext>
                </a:extLst>
              </p:cNvPr>
              <p:cNvSpPr txBox="1"/>
              <p:nvPr/>
            </p:nvSpPr>
            <p:spPr>
              <a:xfrm>
                <a:off x="15984726" y="8469645"/>
                <a:ext cx="2537041" cy="767831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1800" dirty="0">
                    <a:solidFill>
                      <a:schemeClr val="accent3"/>
                    </a:solidFill>
                    <a:latin typeface="Avenir"/>
                    <a:ea typeface="Avenir"/>
                    <a:cs typeface="Avenir"/>
                    <a:sym typeface="Avenir"/>
                  </a:rPr>
                  <a:t>2 SOWs to compare</a:t>
                </a:r>
              </a:p>
            </p:txBody>
          </p:sp>
          <p:sp>
            <p:nvSpPr>
              <p:cNvPr id="105" name="Google Shape;89;p1">
                <a:extLst>
                  <a:ext uri="{FF2B5EF4-FFF2-40B4-BE49-F238E27FC236}">
                    <a16:creationId xmlns:a16="http://schemas.microsoft.com/office/drawing/2014/main" id="{E3D36FE7-5D0D-8C0F-C89F-CA421E0C297B}"/>
                  </a:ext>
                </a:extLst>
              </p:cNvPr>
              <p:cNvSpPr txBox="1"/>
              <p:nvPr/>
            </p:nvSpPr>
            <p:spPr>
              <a:xfrm>
                <a:off x="6007620" y="8671757"/>
                <a:ext cx="2529964" cy="438740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1800" dirty="0" err="1">
                    <a:solidFill>
                      <a:schemeClr val="accent4"/>
                    </a:solidFill>
                    <a:latin typeface="Avenir"/>
                    <a:ea typeface="Avenir"/>
                    <a:cs typeface="Avenir"/>
                    <a:sym typeface="Avenir"/>
                  </a:rPr>
                  <a:t>Scientist.com</a:t>
                </a:r>
                <a:endParaRPr lang="en-US" sz="1800" dirty="0">
                  <a:solidFill>
                    <a:schemeClr val="accent4"/>
                  </a:solidFill>
                  <a:latin typeface="Avenir"/>
                  <a:ea typeface="Avenir"/>
                  <a:cs typeface="Avenir"/>
                  <a:sym typeface="Avenir"/>
                </a:endParaRPr>
              </a:p>
            </p:txBody>
          </p:sp>
          <p:sp>
            <p:nvSpPr>
              <p:cNvPr id="106" name="Google Shape;95;p1">
                <a:extLst>
                  <a:ext uri="{FF2B5EF4-FFF2-40B4-BE49-F238E27FC236}">
                    <a16:creationId xmlns:a16="http://schemas.microsoft.com/office/drawing/2014/main" id="{4AFCC9A9-58F5-82F0-FBA2-EC7CBB79E4B0}"/>
                  </a:ext>
                </a:extLst>
              </p:cNvPr>
              <p:cNvSpPr txBox="1"/>
              <p:nvPr/>
            </p:nvSpPr>
            <p:spPr>
              <a:xfrm>
                <a:off x="21010129" y="8644094"/>
                <a:ext cx="2537041" cy="438740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1800" dirty="0">
                    <a:solidFill>
                      <a:schemeClr val="accent2"/>
                    </a:solidFill>
                    <a:latin typeface="Avenir"/>
                    <a:ea typeface="Avenir"/>
                    <a:cs typeface="Avenir"/>
                    <a:sym typeface="Avenir"/>
                  </a:rPr>
                  <a:t>1 PO</a:t>
                </a:r>
                <a:endParaRPr sz="1800" dirty="0">
                  <a:solidFill>
                    <a:schemeClr val="accent2"/>
                  </a:solidFill>
                  <a:latin typeface="Avenir"/>
                  <a:ea typeface="Avenir"/>
                  <a:cs typeface="Avenir"/>
                  <a:sym typeface="Avenir"/>
                </a:endParaRPr>
              </a:p>
            </p:txBody>
          </p:sp>
        </p:grpSp>
        <p:grpSp>
          <p:nvGrpSpPr>
            <p:cNvPr id="96" name="Group 95">
              <a:extLst>
                <a:ext uri="{FF2B5EF4-FFF2-40B4-BE49-F238E27FC236}">
                  <a16:creationId xmlns:a16="http://schemas.microsoft.com/office/drawing/2014/main" id="{20BFF75A-9FB1-9B8B-9BB3-ED00A62E097B}"/>
                </a:ext>
              </a:extLst>
            </p:cNvPr>
            <p:cNvGrpSpPr/>
            <p:nvPr/>
          </p:nvGrpSpPr>
          <p:grpSpPr>
            <a:xfrm>
              <a:off x="2105858" y="7551110"/>
              <a:ext cx="20525515" cy="886675"/>
              <a:chOff x="2105858" y="7551110"/>
              <a:chExt cx="20525515" cy="886675"/>
            </a:xfrm>
            <a:gradFill>
              <a:gsLst>
                <a:gs pos="18000">
                  <a:schemeClr val="accent4"/>
                </a:gs>
                <a:gs pos="0">
                  <a:schemeClr val="accent1"/>
                </a:gs>
                <a:gs pos="100000">
                  <a:schemeClr val="accent2"/>
                </a:gs>
                <a:gs pos="68000">
                  <a:schemeClr val="accent3"/>
                </a:gs>
              </a:gsLst>
              <a:lin ang="0" scaled="0"/>
            </a:gradFill>
          </p:grpSpPr>
          <p:sp>
            <p:nvSpPr>
              <p:cNvPr id="97" name="Google Shape;83;p1">
                <a:extLst>
                  <a:ext uri="{FF2B5EF4-FFF2-40B4-BE49-F238E27FC236}">
                    <a16:creationId xmlns:a16="http://schemas.microsoft.com/office/drawing/2014/main" id="{5F996A23-C74B-3F52-8176-B4006E77D861}"/>
                  </a:ext>
                </a:extLst>
              </p:cNvPr>
              <p:cNvSpPr/>
              <p:nvPr/>
            </p:nvSpPr>
            <p:spPr>
              <a:xfrm>
                <a:off x="2105858" y="7551110"/>
                <a:ext cx="708422" cy="833638"/>
              </a:xfrm>
              <a:custGeom>
                <a:avLst/>
                <a:gdLst/>
                <a:ahLst/>
                <a:cxnLst/>
                <a:rect l="l" t="t" r="r" b="b"/>
                <a:pathLst>
                  <a:path w="16691" h="21600" extrusionOk="0">
                    <a:moveTo>
                      <a:pt x="1016" y="20520"/>
                    </a:moveTo>
                    <a:cubicBezTo>
                      <a:pt x="1258" y="18675"/>
                      <a:pt x="2752" y="17923"/>
                      <a:pt x="4191" y="17361"/>
                    </a:cubicBezTo>
                    <a:cubicBezTo>
                      <a:pt x="5156" y="17087"/>
                      <a:pt x="6884" y="15971"/>
                      <a:pt x="6884" y="13567"/>
                    </a:cubicBezTo>
                    <a:cubicBezTo>
                      <a:pt x="6884" y="11510"/>
                      <a:pt x="6113" y="10507"/>
                      <a:pt x="5698" y="9969"/>
                    </a:cubicBezTo>
                    <a:cubicBezTo>
                      <a:pt x="5646" y="9902"/>
                      <a:pt x="5599" y="9842"/>
                      <a:pt x="5562" y="9786"/>
                    </a:cubicBezTo>
                    <a:lnTo>
                      <a:pt x="5526" y="9735"/>
                    </a:lnTo>
                    <a:cubicBezTo>
                      <a:pt x="5491" y="9662"/>
                      <a:pt x="5297" y="9177"/>
                      <a:pt x="5553" y="8011"/>
                    </a:cubicBezTo>
                    <a:cubicBezTo>
                      <a:pt x="5604" y="7777"/>
                      <a:pt x="5583" y="7531"/>
                      <a:pt x="5493" y="7312"/>
                    </a:cubicBezTo>
                    <a:cubicBezTo>
                      <a:pt x="5249" y="6721"/>
                      <a:pt x="4603" y="5151"/>
                      <a:pt x="5035" y="3988"/>
                    </a:cubicBezTo>
                    <a:cubicBezTo>
                      <a:pt x="5619" y="2411"/>
                      <a:pt x="6140" y="2099"/>
                      <a:pt x="7085" y="1642"/>
                    </a:cubicBezTo>
                    <a:cubicBezTo>
                      <a:pt x="7132" y="1619"/>
                      <a:pt x="7177" y="1592"/>
                      <a:pt x="7220" y="1562"/>
                    </a:cubicBezTo>
                    <a:cubicBezTo>
                      <a:pt x="7458" y="1393"/>
                      <a:pt x="8233" y="1080"/>
                      <a:pt x="9029" y="1080"/>
                    </a:cubicBezTo>
                    <a:cubicBezTo>
                      <a:pt x="9467" y="1080"/>
                      <a:pt x="9840" y="1172"/>
                      <a:pt x="10137" y="1353"/>
                    </a:cubicBezTo>
                    <a:cubicBezTo>
                      <a:pt x="10491" y="1569"/>
                      <a:pt x="10825" y="1968"/>
                      <a:pt x="11308" y="3213"/>
                    </a:cubicBezTo>
                    <a:cubicBezTo>
                      <a:pt x="11991" y="4974"/>
                      <a:pt x="11820" y="6477"/>
                      <a:pt x="11347" y="7186"/>
                    </a:cubicBezTo>
                    <a:cubicBezTo>
                      <a:pt x="11175" y="7442"/>
                      <a:pt x="11116" y="7769"/>
                      <a:pt x="11184" y="8078"/>
                    </a:cubicBezTo>
                    <a:cubicBezTo>
                      <a:pt x="11422" y="9164"/>
                      <a:pt x="11247" y="9602"/>
                      <a:pt x="11210" y="9679"/>
                    </a:cubicBezTo>
                    <a:cubicBezTo>
                      <a:pt x="11181" y="9712"/>
                      <a:pt x="11153" y="9748"/>
                      <a:pt x="11129" y="9786"/>
                    </a:cubicBezTo>
                    <a:cubicBezTo>
                      <a:pt x="11091" y="9842"/>
                      <a:pt x="11044" y="9902"/>
                      <a:pt x="10992" y="9969"/>
                    </a:cubicBezTo>
                    <a:cubicBezTo>
                      <a:pt x="10578" y="10507"/>
                      <a:pt x="9806" y="11510"/>
                      <a:pt x="9806" y="13567"/>
                    </a:cubicBezTo>
                    <a:cubicBezTo>
                      <a:pt x="9806" y="15972"/>
                      <a:pt x="11535" y="17087"/>
                      <a:pt x="12500" y="17361"/>
                    </a:cubicBezTo>
                    <a:cubicBezTo>
                      <a:pt x="13925" y="17916"/>
                      <a:pt x="15432" y="18665"/>
                      <a:pt x="15675" y="20520"/>
                    </a:cubicBezTo>
                    <a:lnTo>
                      <a:pt x="1016" y="20520"/>
                    </a:lnTo>
                    <a:close/>
                    <a:moveTo>
                      <a:pt x="12782" y="16326"/>
                    </a:moveTo>
                    <a:cubicBezTo>
                      <a:pt x="12782" y="16326"/>
                      <a:pt x="10788" y="15813"/>
                      <a:pt x="10788" y="13567"/>
                    </a:cubicBezTo>
                    <a:cubicBezTo>
                      <a:pt x="10788" y="11595"/>
                      <a:pt x="11607" y="10900"/>
                      <a:pt x="11923" y="10420"/>
                    </a:cubicBezTo>
                    <a:cubicBezTo>
                      <a:pt x="11923" y="10420"/>
                      <a:pt x="12573" y="9806"/>
                      <a:pt x="12138" y="7825"/>
                    </a:cubicBezTo>
                    <a:cubicBezTo>
                      <a:pt x="12863" y="6740"/>
                      <a:pt x="12999" y="4821"/>
                      <a:pt x="12211" y="2789"/>
                    </a:cubicBezTo>
                    <a:cubicBezTo>
                      <a:pt x="11716" y="1514"/>
                      <a:pt x="11279" y="815"/>
                      <a:pt x="10613" y="409"/>
                    </a:cubicBezTo>
                    <a:cubicBezTo>
                      <a:pt x="10124" y="111"/>
                      <a:pt x="9569" y="0"/>
                      <a:pt x="9029" y="0"/>
                    </a:cubicBezTo>
                    <a:cubicBezTo>
                      <a:pt x="8023" y="0"/>
                      <a:pt x="7070" y="384"/>
                      <a:pt x="6690" y="653"/>
                    </a:cubicBezTo>
                    <a:cubicBezTo>
                      <a:pt x="5576" y="1192"/>
                      <a:pt x="4828" y="1688"/>
                      <a:pt x="4126" y="3579"/>
                    </a:cubicBezTo>
                    <a:cubicBezTo>
                      <a:pt x="3556" y="5114"/>
                      <a:pt x="4241" y="6891"/>
                      <a:pt x="4598" y="7757"/>
                    </a:cubicBezTo>
                    <a:cubicBezTo>
                      <a:pt x="4163" y="9739"/>
                      <a:pt x="4767" y="10420"/>
                      <a:pt x="4767" y="10420"/>
                    </a:cubicBezTo>
                    <a:cubicBezTo>
                      <a:pt x="5083" y="10900"/>
                      <a:pt x="5903" y="11595"/>
                      <a:pt x="5903" y="13567"/>
                    </a:cubicBezTo>
                    <a:cubicBezTo>
                      <a:pt x="5903" y="15813"/>
                      <a:pt x="3909" y="16326"/>
                      <a:pt x="3909" y="16326"/>
                    </a:cubicBezTo>
                    <a:cubicBezTo>
                      <a:pt x="2642" y="16817"/>
                      <a:pt x="0" y="17821"/>
                      <a:pt x="0" y="21060"/>
                    </a:cubicBezTo>
                    <a:cubicBezTo>
                      <a:pt x="0" y="21060"/>
                      <a:pt x="0" y="21600"/>
                      <a:pt x="491" y="21600"/>
                    </a:cubicBezTo>
                    <a:lnTo>
                      <a:pt x="16200" y="21600"/>
                    </a:lnTo>
                    <a:cubicBezTo>
                      <a:pt x="16691" y="21600"/>
                      <a:pt x="16691" y="21060"/>
                      <a:pt x="16691" y="21060"/>
                    </a:cubicBezTo>
                    <a:cubicBezTo>
                      <a:pt x="16691" y="17821"/>
                      <a:pt x="14048" y="16817"/>
                      <a:pt x="12782" y="16326"/>
                    </a:cubicBezTo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38075" tIns="38075" rIns="38075" bIns="3807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999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8" name="Google Shape;84;p1">
                <a:extLst>
                  <a:ext uri="{FF2B5EF4-FFF2-40B4-BE49-F238E27FC236}">
                    <a16:creationId xmlns:a16="http://schemas.microsoft.com/office/drawing/2014/main" id="{14EEC6A8-69F8-4B02-5978-CD64DBD98755}"/>
                  </a:ext>
                </a:extLst>
              </p:cNvPr>
              <p:cNvSpPr/>
              <p:nvPr/>
            </p:nvSpPr>
            <p:spPr>
              <a:xfrm>
                <a:off x="6740180" y="7552180"/>
                <a:ext cx="1048454" cy="857921"/>
              </a:xfrm>
              <a:custGeom>
                <a:avLst/>
                <a:gdLst/>
                <a:ahLst/>
                <a:cxnLst/>
                <a:rect l="l" t="t" r="r" b="b"/>
                <a:pathLst>
                  <a:path w="21600" h="21600" extrusionOk="0">
                    <a:moveTo>
                      <a:pt x="4457" y="20400"/>
                    </a:moveTo>
                    <a:cubicBezTo>
                      <a:pt x="4686" y="18711"/>
                      <a:pt x="5897" y="18036"/>
                      <a:pt x="7134" y="17493"/>
                    </a:cubicBezTo>
                    <a:lnTo>
                      <a:pt x="7173" y="17477"/>
                    </a:lnTo>
                    <a:cubicBezTo>
                      <a:pt x="8055" y="17190"/>
                      <a:pt x="9626" y="16039"/>
                      <a:pt x="9626" y="13569"/>
                    </a:cubicBezTo>
                    <a:cubicBezTo>
                      <a:pt x="9626" y="11474"/>
                      <a:pt x="8932" y="10452"/>
                      <a:pt x="8558" y="9902"/>
                    </a:cubicBezTo>
                    <a:cubicBezTo>
                      <a:pt x="8484" y="9791"/>
                      <a:pt x="8394" y="9649"/>
                      <a:pt x="8414" y="9680"/>
                    </a:cubicBezTo>
                    <a:cubicBezTo>
                      <a:pt x="8384" y="9599"/>
                      <a:pt x="8237" y="9129"/>
                      <a:pt x="8449" y="8035"/>
                    </a:cubicBezTo>
                    <a:cubicBezTo>
                      <a:pt x="8549" y="7522"/>
                      <a:pt x="8380" y="7241"/>
                      <a:pt x="8380" y="7241"/>
                    </a:cubicBezTo>
                    <a:cubicBezTo>
                      <a:pt x="8112" y="6505"/>
                      <a:pt x="7614" y="5133"/>
                      <a:pt x="7988" y="4025"/>
                    </a:cubicBezTo>
                    <a:cubicBezTo>
                      <a:pt x="8490" y="2492"/>
                      <a:pt x="8935" y="2190"/>
                      <a:pt x="9741" y="1747"/>
                    </a:cubicBezTo>
                    <a:cubicBezTo>
                      <a:pt x="9788" y="1721"/>
                      <a:pt x="9834" y="1691"/>
                      <a:pt x="9877" y="1657"/>
                    </a:cubicBezTo>
                    <a:cubicBezTo>
                      <a:pt x="10029" y="1535"/>
                      <a:pt x="10674" y="1200"/>
                      <a:pt x="11403" y="1200"/>
                    </a:cubicBezTo>
                    <a:cubicBezTo>
                      <a:pt x="11768" y="1200"/>
                      <a:pt x="12075" y="1285"/>
                      <a:pt x="12318" y="1454"/>
                    </a:cubicBezTo>
                    <a:cubicBezTo>
                      <a:pt x="12610" y="1655"/>
                      <a:pt x="12890" y="2039"/>
                      <a:pt x="13313" y="3271"/>
                    </a:cubicBezTo>
                    <a:cubicBezTo>
                      <a:pt x="14101" y="5469"/>
                      <a:pt x="13602" y="6698"/>
                      <a:pt x="13350" y="7124"/>
                    </a:cubicBezTo>
                    <a:cubicBezTo>
                      <a:pt x="13183" y="7407"/>
                      <a:pt x="13126" y="7764"/>
                      <a:pt x="13191" y="8102"/>
                    </a:cubicBezTo>
                    <a:cubicBezTo>
                      <a:pt x="13386" y="9109"/>
                      <a:pt x="13260" y="9534"/>
                      <a:pt x="13227" y="9619"/>
                    </a:cubicBezTo>
                    <a:cubicBezTo>
                      <a:pt x="13219" y="9631"/>
                      <a:pt x="13101" y="9814"/>
                      <a:pt x="13041" y="9902"/>
                    </a:cubicBezTo>
                    <a:cubicBezTo>
                      <a:pt x="12668" y="10452"/>
                      <a:pt x="11973" y="11474"/>
                      <a:pt x="11973" y="13569"/>
                    </a:cubicBezTo>
                    <a:cubicBezTo>
                      <a:pt x="11973" y="16039"/>
                      <a:pt x="13545" y="17190"/>
                      <a:pt x="14427" y="17477"/>
                    </a:cubicBezTo>
                    <a:lnTo>
                      <a:pt x="14466" y="17493"/>
                    </a:lnTo>
                    <a:cubicBezTo>
                      <a:pt x="15703" y="18036"/>
                      <a:pt x="16914" y="18711"/>
                      <a:pt x="17143" y="20400"/>
                    </a:cubicBezTo>
                    <a:cubicBezTo>
                      <a:pt x="17143" y="20400"/>
                      <a:pt x="4457" y="20400"/>
                      <a:pt x="4457" y="20400"/>
                    </a:cubicBezTo>
                    <a:close/>
                    <a:moveTo>
                      <a:pt x="14715" y="16328"/>
                    </a:moveTo>
                    <a:cubicBezTo>
                      <a:pt x="14715" y="16328"/>
                      <a:pt x="12955" y="15815"/>
                      <a:pt x="12955" y="13569"/>
                    </a:cubicBezTo>
                    <a:cubicBezTo>
                      <a:pt x="12955" y="11596"/>
                      <a:pt x="13678" y="10901"/>
                      <a:pt x="13957" y="10421"/>
                    </a:cubicBezTo>
                    <a:cubicBezTo>
                      <a:pt x="13957" y="10421"/>
                      <a:pt x="14531" y="9807"/>
                      <a:pt x="14146" y="7826"/>
                    </a:cubicBezTo>
                    <a:cubicBezTo>
                      <a:pt x="14787" y="6740"/>
                      <a:pt x="14995" y="4972"/>
                      <a:pt x="14211" y="2789"/>
                    </a:cubicBezTo>
                    <a:cubicBezTo>
                      <a:pt x="13774" y="1514"/>
                      <a:pt x="13389" y="815"/>
                      <a:pt x="12801" y="409"/>
                    </a:cubicBezTo>
                    <a:cubicBezTo>
                      <a:pt x="12370" y="110"/>
                      <a:pt x="11880" y="0"/>
                      <a:pt x="11403" y="0"/>
                    </a:cubicBezTo>
                    <a:cubicBezTo>
                      <a:pt x="10516" y="0"/>
                      <a:pt x="9675" y="384"/>
                      <a:pt x="9339" y="653"/>
                    </a:cubicBezTo>
                    <a:cubicBezTo>
                      <a:pt x="8357" y="1192"/>
                      <a:pt x="7697" y="1688"/>
                      <a:pt x="7077" y="3579"/>
                    </a:cubicBezTo>
                    <a:cubicBezTo>
                      <a:pt x="6540" y="5168"/>
                      <a:pt x="7179" y="6892"/>
                      <a:pt x="7494" y="7758"/>
                    </a:cubicBezTo>
                    <a:cubicBezTo>
                      <a:pt x="7110" y="9740"/>
                      <a:pt x="7642" y="10421"/>
                      <a:pt x="7642" y="10421"/>
                    </a:cubicBezTo>
                    <a:cubicBezTo>
                      <a:pt x="7922" y="10901"/>
                      <a:pt x="8644" y="11596"/>
                      <a:pt x="8644" y="13569"/>
                    </a:cubicBezTo>
                    <a:cubicBezTo>
                      <a:pt x="8644" y="15815"/>
                      <a:pt x="6885" y="16328"/>
                      <a:pt x="6885" y="16328"/>
                    </a:cubicBezTo>
                    <a:cubicBezTo>
                      <a:pt x="5768" y="16819"/>
                      <a:pt x="3436" y="17760"/>
                      <a:pt x="3436" y="21000"/>
                    </a:cubicBezTo>
                    <a:cubicBezTo>
                      <a:pt x="3436" y="21000"/>
                      <a:pt x="3436" y="21600"/>
                      <a:pt x="3927" y="21600"/>
                    </a:cubicBezTo>
                    <a:lnTo>
                      <a:pt x="17673" y="21600"/>
                    </a:lnTo>
                    <a:cubicBezTo>
                      <a:pt x="18164" y="21600"/>
                      <a:pt x="18164" y="21000"/>
                      <a:pt x="18164" y="21000"/>
                    </a:cubicBezTo>
                    <a:cubicBezTo>
                      <a:pt x="18164" y="17760"/>
                      <a:pt x="15832" y="16819"/>
                      <a:pt x="14715" y="16328"/>
                    </a:cubicBezTo>
                    <a:moveTo>
                      <a:pt x="19516" y="15006"/>
                    </a:moveTo>
                    <a:cubicBezTo>
                      <a:pt x="19516" y="15006"/>
                      <a:pt x="18416" y="14701"/>
                      <a:pt x="18416" y="12954"/>
                    </a:cubicBezTo>
                    <a:cubicBezTo>
                      <a:pt x="18416" y="11419"/>
                      <a:pt x="18794" y="10879"/>
                      <a:pt x="19017" y="10506"/>
                    </a:cubicBezTo>
                    <a:cubicBezTo>
                      <a:pt x="19017" y="10506"/>
                      <a:pt x="19443" y="9975"/>
                      <a:pt x="19136" y="8435"/>
                    </a:cubicBezTo>
                    <a:cubicBezTo>
                      <a:pt x="19388" y="7760"/>
                      <a:pt x="19900" y="6419"/>
                      <a:pt x="19470" y="5184"/>
                    </a:cubicBezTo>
                    <a:cubicBezTo>
                      <a:pt x="18974" y="3714"/>
                      <a:pt x="18645" y="3327"/>
                      <a:pt x="17860" y="2908"/>
                    </a:cubicBezTo>
                    <a:cubicBezTo>
                      <a:pt x="17591" y="2699"/>
                      <a:pt x="16918" y="2400"/>
                      <a:pt x="16208" y="2400"/>
                    </a:cubicBezTo>
                    <a:cubicBezTo>
                      <a:pt x="15873" y="2400"/>
                      <a:pt x="15531" y="2473"/>
                      <a:pt x="15218" y="2647"/>
                    </a:cubicBezTo>
                    <a:cubicBezTo>
                      <a:pt x="15343" y="3035"/>
                      <a:pt x="15449" y="3420"/>
                      <a:pt x="15525" y="3799"/>
                    </a:cubicBezTo>
                    <a:cubicBezTo>
                      <a:pt x="15537" y="3790"/>
                      <a:pt x="15550" y="3779"/>
                      <a:pt x="15563" y="3770"/>
                    </a:cubicBezTo>
                    <a:cubicBezTo>
                      <a:pt x="15730" y="3657"/>
                      <a:pt x="15948" y="3600"/>
                      <a:pt x="16208" y="3600"/>
                    </a:cubicBezTo>
                    <a:cubicBezTo>
                      <a:pt x="16716" y="3600"/>
                      <a:pt x="17211" y="3825"/>
                      <a:pt x="17332" y="3919"/>
                    </a:cubicBezTo>
                    <a:cubicBezTo>
                      <a:pt x="17375" y="3953"/>
                      <a:pt x="17421" y="3983"/>
                      <a:pt x="17467" y="4008"/>
                    </a:cubicBezTo>
                    <a:cubicBezTo>
                      <a:pt x="17950" y="4265"/>
                      <a:pt x="18131" y="4362"/>
                      <a:pt x="18562" y="5641"/>
                    </a:cubicBezTo>
                    <a:cubicBezTo>
                      <a:pt x="18822" y="6387"/>
                      <a:pt x="18452" y="7378"/>
                      <a:pt x="18253" y="7911"/>
                    </a:cubicBezTo>
                    <a:cubicBezTo>
                      <a:pt x="18161" y="8156"/>
                      <a:pt x="18130" y="8457"/>
                      <a:pt x="18182" y="8718"/>
                    </a:cubicBezTo>
                    <a:cubicBezTo>
                      <a:pt x="18316" y="9392"/>
                      <a:pt x="18254" y="9706"/>
                      <a:pt x="18232" y="9784"/>
                    </a:cubicBezTo>
                    <a:cubicBezTo>
                      <a:pt x="18230" y="9788"/>
                      <a:pt x="18227" y="9793"/>
                      <a:pt x="18224" y="9798"/>
                    </a:cubicBezTo>
                    <a:lnTo>
                      <a:pt x="18191" y="9853"/>
                    </a:lnTo>
                    <a:cubicBezTo>
                      <a:pt x="17926" y="10290"/>
                      <a:pt x="17434" y="11106"/>
                      <a:pt x="17434" y="12954"/>
                    </a:cubicBezTo>
                    <a:cubicBezTo>
                      <a:pt x="17434" y="15019"/>
                      <a:pt x="18570" y="15933"/>
                      <a:pt x="19229" y="16155"/>
                    </a:cubicBezTo>
                    <a:cubicBezTo>
                      <a:pt x="19856" y="16429"/>
                      <a:pt x="20435" y="16859"/>
                      <a:pt x="20582" y="17999"/>
                    </a:cubicBezTo>
                    <a:lnTo>
                      <a:pt x="18459" y="18000"/>
                    </a:lnTo>
                    <a:cubicBezTo>
                      <a:pt x="18647" y="18353"/>
                      <a:pt x="18802" y="18755"/>
                      <a:pt x="18920" y="19200"/>
                    </a:cubicBezTo>
                    <a:lnTo>
                      <a:pt x="21109" y="19199"/>
                    </a:lnTo>
                    <a:cubicBezTo>
                      <a:pt x="21600" y="19199"/>
                      <a:pt x="21600" y="18599"/>
                      <a:pt x="21600" y="18599"/>
                    </a:cubicBezTo>
                    <a:cubicBezTo>
                      <a:pt x="21600" y="16199"/>
                      <a:pt x="20410" y="15388"/>
                      <a:pt x="19516" y="15006"/>
                    </a:cubicBezTo>
                    <a:moveTo>
                      <a:pt x="2371" y="16155"/>
                    </a:moveTo>
                    <a:cubicBezTo>
                      <a:pt x="3030" y="15933"/>
                      <a:pt x="4166" y="15019"/>
                      <a:pt x="4166" y="12954"/>
                    </a:cubicBezTo>
                    <a:cubicBezTo>
                      <a:pt x="4166" y="11106"/>
                      <a:pt x="3673" y="10290"/>
                      <a:pt x="3409" y="9853"/>
                    </a:cubicBezTo>
                    <a:lnTo>
                      <a:pt x="3376" y="9798"/>
                    </a:lnTo>
                    <a:cubicBezTo>
                      <a:pt x="3373" y="9793"/>
                      <a:pt x="3370" y="9788"/>
                      <a:pt x="3367" y="9784"/>
                    </a:cubicBezTo>
                    <a:cubicBezTo>
                      <a:pt x="3346" y="9706"/>
                      <a:pt x="3283" y="9392"/>
                      <a:pt x="3418" y="8718"/>
                    </a:cubicBezTo>
                    <a:cubicBezTo>
                      <a:pt x="3470" y="8457"/>
                      <a:pt x="3439" y="8156"/>
                      <a:pt x="3347" y="7911"/>
                    </a:cubicBezTo>
                    <a:cubicBezTo>
                      <a:pt x="3148" y="7378"/>
                      <a:pt x="2778" y="6387"/>
                      <a:pt x="3038" y="5641"/>
                    </a:cubicBezTo>
                    <a:cubicBezTo>
                      <a:pt x="3469" y="4362"/>
                      <a:pt x="3649" y="4265"/>
                      <a:pt x="4133" y="4008"/>
                    </a:cubicBezTo>
                    <a:cubicBezTo>
                      <a:pt x="4180" y="3983"/>
                      <a:pt x="4225" y="3953"/>
                      <a:pt x="4268" y="3919"/>
                    </a:cubicBezTo>
                    <a:cubicBezTo>
                      <a:pt x="4389" y="3825"/>
                      <a:pt x="4884" y="3600"/>
                      <a:pt x="5392" y="3600"/>
                    </a:cubicBezTo>
                    <a:cubicBezTo>
                      <a:pt x="5636" y="3600"/>
                      <a:pt x="5839" y="3655"/>
                      <a:pt x="6002" y="3755"/>
                    </a:cubicBezTo>
                    <a:cubicBezTo>
                      <a:pt x="6045" y="3548"/>
                      <a:pt x="6096" y="3341"/>
                      <a:pt x="6165" y="3134"/>
                    </a:cubicBezTo>
                    <a:cubicBezTo>
                      <a:pt x="6225" y="2950"/>
                      <a:pt x="6289" y="2793"/>
                      <a:pt x="6351" y="2630"/>
                    </a:cubicBezTo>
                    <a:cubicBezTo>
                      <a:pt x="6046" y="2468"/>
                      <a:pt x="5716" y="2400"/>
                      <a:pt x="5392" y="2400"/>
                    </a:cubicBezTo>
                    <a:cubicBezTo>
                      <a:pt x="4682" y="2400"/>
                      <a:pt x="4009" y="2699"/>
                      <a:pt x="3740" y="2908"/>
                    </a:cubicBezTo>
                    <a:cubicBezTo>
                      <a:pt x="2955" y="3327"/>
                      <a:pt x="2625" y="3714"/>
                      <a:pt x="2130" y="5184"/>
                    </a:cubicBezTo>
                    <a:cubicBezTo>
                      <a:pt x="1700" y="6419"/>
                      <a:pt x="2212" y="7760"/>
                      <a:pt x="2464" y="8435"/>
                    </a:cubicBezTo>
                    <a:cubicBezTo>
                      <a:pt x="2156" y="9975"/>
                      <a:pt x="2583" y="10506"/>
                      <a:pt x="2583" y="10506"/>
                    </a:cubicBezTo>
                    <a:cubicBezTo>
                      <a:pt x="2806" y="10879"/>
                      <a:pt x="3185" y="11419"/>
                      <a:pt x="3185" y="12954"/>
                    </a:cubicBezTo>
                    <a:cubicBezTo>
                      <a:pt x="3185" y="14701"/>
                      <a:pt x="2084" y="15006"/>
                      <a:pt x="2084" y="15006"/>
                    </a:cubicBezTo>
                    <a:cubicBezTo>
                      <a:pt x="1191" y="15388"/>
                      <a:pt x="0" y="16199"/>
                      <a:pt x="0" y="18599"/>
                    </a:cubicBezTo>
                    <a:cubicBezTo>
                      <a:pt x="0" y="18599"/>
                      <a:pt x="0" y="19199"/>
                      <a:pt x="491" y="19199"/>
                    </a:cubicBezTo>
                    <a:lnTo>
                      <a:pt x="2680" y="19200"/>
                    </a:lnTo>
                    <a:cubicBezTo>
                      <a:pt x="2798" y="18755"/>
                      <a:pt x="2952" y="18353"/>
                      <a:pt x="3141" y="18000"/>
                    </a:cubicBezTo>
                    <a:lnTo>
                      <a:pt x="1018" y="17999"/>
                    </a:lnTo>
                    <a:cubicBezTo>
                      <a:pt x="1165" y="16859"/>
                      <a:pt x="1744" y="16429"/>
                      <a:pt x="2371" y="16155"/>
                    </a:cubicBezTo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38075" tIns="38075" rIns="38075" bIns="3807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999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9" name="Google Shape;85;p1">
                <a:extLst>
                  <a:ext uri="{FF2B5EF4-FFF2-40B4-BE49-F238E27FC236}">
                    <a16:creationId xmlns:a16="http://schemas.microsoft.com/office/drawing/2014/main" id="{82259C32-4B9D-6AA5-D04A-976D7B018C91}"/>
                  </a:ext>
                </a:extLst>
              </p:cNvPr>
              <p:cNvSpPr/>
              <p:nvPr/>
            </p:nvSpPr>
            <p:spPr>
              <a:xfrm>
                <a:off x="21938675" y="7591154"/>
                <a:ext cx="692698" cy="846631"/>
              </a:xfrm>
              <a:custGeom>
                <a:avLst/>
                <a:gdLst/>
                <a:ahLst/>
                <a:cxnLst/>
                <a:rect l="l" t="t" r="r" b="b"/>
                <a:pathLst>
                  <a:path w="21600" h="21600" extrusionOk="0">
                    <a:moveTo>
                      <a:pt x="14400" y="13745"/>
                    </a:moveTo>
                    <a:lnTo>
                      <a:pt x="3600" y="13745"/>
                    </a:lnTo>
                    <a:cubicBezTo>
                      <a:pt x="3269" y="13745"/>
                      <a:pt x="3000" y="13966"/>
                      <a:pt x="3000" y="14236"/>
                    </a:cubicBezTo>
                    <a:cubicBezTo>
                      <a:pt x="3000" y="14508"/>
                      <a:pt x="3269" y="14727"/>
                      <a:pt x="3600" y="14727"/>
                    </a:cubicBezTo>
                    <a:lnTo>
                      <a:pt x="14400" y="14727"/>
                    </a:lnTo>
                    <a:cubicBezTo>
                      <a:pt x="14731" y="14727"/>
                      <a:pt x="15000" y="14508"/>
                      <a:pt x="15000" y="14236"/>
                    </a:cubicBezTo>
                    <a:cubicBezTo>
                      <a:pt x="15000" y="13966"/>
                      <a:pt x="14731" y="13745"/>
                      <a:pt x="14400" y="13745"/>
                    </a:cubicBezTo>
                    <a:moveTo>
                      <a:pt x="3000" y="11291"/>
                    </a:moveTo>
                    <a:cubicBezTo>
                      <a:pt x="3000" y="11562"/>
                      <a:pt x="3269" y="11782"/>
                      <a:pt x="3600" y="11782"/>
                    </a:cubicBezTo>
                    <a:lnTo>
                      <a:pt x="18000" y="11782"/>
                    </a:lnTo>
                    <a:cubicBezTo>
                      <a:pt x="18331" y="11782"/>
                      <a:pt x="18600" y="11562"/>
                      <a:pt x="18600" y="11291"/>
                    </a:cubicBezTo>
                    <a:cubicBezTo>
                      <a:pt x="18600" y="11020"/>
                      <a:pt x="18331" y="10800"/>
                      <a:pt x="18000" y="10800"/>
                    </a:cubicBezTo>
                    <a:lnTo>
                      <a:pt x="3600" y="10800"/>
                    </a:lnTo>
                    <a:cubicBezTo>
                      <a:pt x="3269" y="10800"/>
                      <a:pt x="3000" y="11020"/>
                      <a:pt x="3000" y="11291"/>
                    </a:cubicBezTo>
                    <a:moveTo>
                      <a:pt x="20400" y="20618"/>
                    </a:moveTo>
                    <a:lnTo>
                      <a:pt x="6600" y="20618"/>
                    </a:lnTo>
                    <a:lnTo>
                      <a:pt x="1200" y="16200"/>
                    </a:lnTo>
                    <a:lnTo>
                      <a:pt x="1200" y="2945"/>
                    </a:lnTo>
                    <a:lnTo>
                      <a:pt x="4200" y="2945"/>
                    </a:lnTo>
                    <a:lnTo>
                      <a:pt x="4200" y="4418"/>
                    </a:lnTo>
                    <a:cubicBezTo>
                      <a:pt x="4200" y="4690"/>
                      <a:pt x="4469" y="4909"/>
                      <a:pt x="4800" y="4909"/>
                    </a:cubicBezTo>
                    <a:cubicBezTo>
                      <a:pt x="5131" y="4909"/>
                      <a:pt x="5400" y="4690"/>
                      <a:pt x="5400" y="4418"/>
                    </a:cubicBezTo>
                    <a:lnTo>
                      <a:pt x="5400" y="2945"/>
                    </a:lnTo>
                    <a:lnTo>
                      <a:pt x="6600" y="2945"/>
                    </a:lnTo>
                    <a:lnTo>
                      <a:pt x="6600" y="4418"/>
                    </a:lnTo>
                    <a:cubicBezTo>
                      <a:pt x="6600" y="4690"/>
                      <a:pt x="6869" y="4909"/>
                      <a:pt x="7200" y="4909"/>
                    </a:cubicBezTo>
                    <a:cubicBezTo>
                      <a:pt x="7531" y="4909"/>
                      <a:pt x="7800" y="4690"/>
                      <a:pt x="7800" y="4418"/>
                    </a:cubicBezTo>
                    <a:lnTo>
                      <a:pt x="7800" y="2945"/>
                    </a:lnTo>
                    <a:lnTo>
                      <a:pt x="9000" y="2945"/>
                    </a:lnTo>
                    <a:lnTo>
                      <a:pt x="9000" y="4418"/>
                    </a:lnTo>
                    <a:cubicBezTo>
                      <a:pt x="9000" y="4690"/>
                      <a:pt x="9269" y="4909"/>
                      <a:pt x="9600" y="4909"/>
                    </a:cubicBezTo>
                    <a:cubicBezTo>
                      <a:pt x="9931" y="4909"/>
                      <a:pt x="10200" y="4690"/>
                      <a:pt x="10200" y="4418"/>
                    </a:cubicBezTo>
                    <a:lnTo>
                      <a:pt x="10200" y="2945"/>
                    </a:lnTo>
                    <a:lnTo>
                      <a:pt x="11400" y="2945"/>
                    </a:lnTo>
                    <a:lnTo>
                      <a:pt x="11400" y="4418"/>
                    </a:lnTo>
                    <a:cubicBezTo>
                      <a:pt x="11400" y="4690"/>
                      <a:pt x="11669" y="4909"/>
                      <a:pt x="12000" y="4909"/>
                    </a:cubicBezTo>
                    <a:cubicBezTo>
                      <a:pt x="12331" y="4909"/>
                      <a:pt x="12600" y="4690"/>
                      <a:pt x="12600" y="4418"/>
                    </a:cubicBezTo>
                    <a:lnTo>
                      <a:pt x="12600" y="2945"/>
                    </a:lnTo>
                    <a:lnTo>
                      <a:pt x="13800" y="2945"/>
                    </a:lnTo>
                    <a:lnTo>
                      <a:pt x="13800" y="4418"/>
                    </a:lnTo>
                    <a:cubicBezTo>
                      <a:pt x="13800" y="4690"/>
                      <a:pt x="14069" y="4909"/>
                      <a:pt x="14400" y="4909"/>
                    </a:cubicBezTo>
                    <a:cubicBezTo>
                      <a:pt x="14731" y="4909"/>
                      <a:pt x="15000" y="4690"/>
                      <a:pt x="15000" y="4418"/>
                    </a:cubicBezTo>
                    <a:lnTo>
                      <a:pt x="15000" y="2945"/>
                    </a:lnTo>
                    <a:lnTo>
                      <a:pt x="16200" y="2945"/>
                    </a:lnTo>
                    <a:lnTo>
                      <a:pt x="16200" y="4418"/>
                    </a:lnTo>
                    <a:cubicBezTo>
                      <a:pt x="16200" y="4690"/>
                      <a:pt x="16469" y="4909"/>
                      <a:pt x="16800" y="4909"/>
                    </a:cubicBezTo>
                    <a:cubicBezTo>
                      <a:pt x="17131" y="4909"/>
                      <a:pt x="17400" y="4690"/>
                      <a:pt x="17400" y="4418"/>
                    </a:cubicBezTo>
                    <a:lnTo>
                      <a:pt x="17400" y="2945"/>
                    </a:lnTo>
                    <a:lnTo>
                      <a:pt x="20400" y="2945"/>
                    </a:lnTo>
                    <a:cubicBezTo>
                      <a:pt x="20400" y="2945"/>
                      <a:pt x="20400" y="20618"/>
                      <a:pt x="20400" y="20618"/>
                    </a:cubicBezTo>
                    <a:close/>
                    <a:moveTo>
                      <a:pt x="1200" y="20618"/>
                    </a:moveTo>
                    <a:lnTo>
                      <a:pt x="1200" y="17673"/>
                    </a:lnTo>
                    <a:lnTo>
                      <a:pt x="4800" y="20618"/>
                    </a:lnTo>
                    <a:cubicBezTo>
                      <a:pt x="4800" y="20618"/>
                      <a:pt x="1200" y="20618"/>
                      <a:pt x="1200" y="20618"/>
                    </a:cubicBezTo>
                    <a:close/>
                    <a:moveTo>
                      <a:pt x="20400" y="1964"/>
                    </a:moveTo>
                    <a:lnTo>
                      <a:pt x="17400" y="1964"/>
                    </a:lnTo>
                    <a:lnTo>
                      <a:pt x="17400" y="491"/>
                    </a:lnTo>
                    <a:cubicBezTo>
                      <a:pt x="17400" y="220"/>
                      <a:pt x="17131" y="0"/>
                      <a:pt x="16800" y="0"/>
                    </a:cubicBezTo>
                    <a:cubicBezTo>
                      <a:pt x="16469" y="0"/>
                      <a:pt x="16200" y="220"/>
                      <a:pt x="16200" y="491"/>
                    </a:cubicBezTo>
                    <a:lnTo>
                      <a:pt x="16200" y="1964"/>
                    </a:lnTo>
                    <a:lnTo>
                      <a:pt x="15000" y="1964"/>
                    </a:lnTo>
                    <a:lnTo>
                      <a:pt x="15000" y="491"/>
                    </a:lnTo>
                    <a:cubicBezTo>
                      <a:pt x="15000" y="220"/>
                      <a:pt x="14731" y="0"/>
                      <a:pt x="14400" y="0"/>
                    </a:cubicBezTo>
                    <a:cubicBezTo>
                      <a:pt x="14069" y="0"/>
                      <a:pt x="13800" y="220"/>
                      <a:pt x="13800" y="491"/>
                    </a:cubicBezTo>
                    <a:lnTo>
                      <a:pt x="13800" y="1964"/>
                    </a:lnTo>
                    <a:lnTo>
                      <a:pt x="12600" y="1964"/>
                    </a:lnTo>
                    <a:lnTo>
                      <a:pt x="12600" y="491"/>
                    </a:lnTo>
                    <a:cubicBezTo>
                      <a:pt x="12600" y="220"/>
                      <a:pt x="12331" y="0"/>
                      <a:pt x="12000" y="0"/>
                    </a:cubicBezTo>
                    <a:cubicBezTo>
                      <a:pt x="11669" y="0"/>
                      <a:pt x="11400" y="220"/>
                      <a:pt x="11400" y="491"/>
                    </a:cubicBezTo>
                    <a:lnTo>
                      <a:pt x="11400" y="1964"/>
                    </a:lnTo>
                    <a:lnTo>
                      <a:pt x="10200" y="1964"/>
                    </a:lnTo>
                    <a:lnTo>
                      <a:pt x="10200" y="491"/>
                    </a:lnTo>
                    <a:cubicBezTo>
                      <a:pt x="10200" y="220"/>
                      <a:pt x="9931" y="0"/>
                      <a:pt x="9600" y="0"/>
                    </a:cubicBezTo>
                    <a:cubicBezTo>
                      <a:pt x="9269" y="0"/>
                      <a:pt x="9000" y="220"/>
                      <a:pt x="9000" y="491"/>
                    </a:cubicBezTo>
                    <a:lnTo>
                      <a:pt x="9000" y="1964"/>
                    </a:lnTo>
                    <a:lnTo>
                      <a:pt x="7800" y="1964"/>
                    </a:lnTo>
                    <a:lnTo>
                      <a:pt x="7800" y="491"/>
                    </a:lnTo>
                    <a:cubicBezTo>
                      <a:pt x="7800" y="220"/>
                      <a:pt x="7531" y="0"/>
                      <a:pt x="7200" y="0"/>
                    </a:cubicBezTo>
                    <a:cubicBezTo>
                      <a:pt x="6869" y="0"/>
                      <a:pt x="6600" y="220"/>
                      <a:pt x="6600" y="491"/>
                    </a:cubicBezTo>
                    <a:lnTo>
                      <a:pt x="6600" y="1964"/>
                    </a:lnTo>
                    <a:lnTo>
                      <a:pt x="5400" y="1964"/>
                    </a:lnTo>
                    <a:lnTo>
                      <a:pt x="5400" y="491"/>
                    </a:lnTo>
                    <a:cubicBezTo>
                      <a:pt x="5400" y="220"/>
                      <a:pt x="5131" y="0"/>
                      <a:pt x="4800" y="0"/>
                    </a:cubicBezTo>
                    <a:cubicBezTo>
                      <a:pt x="4469" y="0"/>
                      <a:pt x="4200" y="220"/>
                      <a:pt x="4200" y="491"/>
                    </a:cubicBezTo>
                    <a:lnTo>
                      <a:pt x="4200" y="1964"/>
                    </a:lnTo>
                    <a:lnTo>
                      <a:pt x="1200" y="1964"/>
                    </a:lnTo>
                    <a:cubicBezTo>
                      <a:pt x="538" y="1964"/>
                      <a:pt x="0" y="2404"/>
                      <a:pt x="0" y="2945"/>
                    </a:cubicBezTo>
                    <a:lnTo>
                      <a:pt x="0" y="20618"/>
                    </a:lnTo>
                    <a:cubicBezTo>
                      <a:pt x="0" y="21161"/>
                      <a:pt x="538" y="21600"/>
                      <a:pt x="1200" y="21600"/>
                    </a:cubicBezTo>
                    <a:lnTo>
                      <a:pt x="20400" y="21600"/>
                    </a:lnTo>
                    <a:cubicBezTo>
                      <a:pt x="21062" y="21600"/>
                      <a:pt x="21600" y="21161"/>
                      <a:pt x="21600" y="20618"/>
                    </a:cubicBezTo>
                    <a:lnTo>
                      <a:pt x="21600" y="2945"/>
                    </a:lnTo>
                    <a:cubicBezTo>
                      <a:pt x="21600" y="2404"/>
                      <a:pt x="21062" y="1964"/>
                      <a:pt x="20400" y="1964"/>
                    </a:cubicBezTo>
                    <a:moveTo>
                      <a:pt x="3600" y="8836"/>
                    </a:moveTo>
                    <a:lnTo>
                      <a:pt x="10800" y="8836"/>
                    </a:lnTo>
                    <a:cubicBezTo>
                      <a:pt x="11131" y="8836"/>
                      <a:pt x="11400" y="8617"/>
                      <a:pt x="11400" y="8345"/>
                    </a:cubicBezTo>
                    <a:cubicBezTo>
                      <a:pt x="11400" y="8075"/>
                      <a:pt x="11131" y="7855"/>
                      <a:pt x="10800" y="7855"/>
                    </a:cubicBezTo>
                    <a:lnTo>
                      <a:pt x="3600" y="7855"/>
                    </a:lnTo>
                    <a:cubicBezTo>
                      <a:pt x="3269" y="7855"/>
                      <a:pt x="3000" y="8075"/>
                      <a:pt x="3000" y="8345"/>
                    </a:cubicBezTo>
                    <a:cubicBezTo>
                      <a:pt x="3000" y="8617"/>
                      <a:pt x="3269" y="8836"/>
                      <a:pt x="3600" y="8836"/>
                    </a:cubicBezTo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38075" tIns="38075" rIns="38075" bIns="3807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999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0" name="Google Shape;90;p1">
                <a:extLst>
                  <a:ext uri="{FF2B5EF4-FFF2-40B4-BE49-F238E27FC236}">
                    <a16:creationId xmlns:a16="http://schemas.microsoft.com/office/drawing/2014/main" id="{366B5367-AAA9-69A2-FEC9-08966D5516D9}"/>
                  </a:ext>
                </a:extLst>
              </p:cNvPr>
              <p:cNvSpPr/>
              <p:nvPr/>
            </p:nvSpPr>
            <p:spPr>
              <a:xfrm>
                <a:off x="11732870" y="7605263"/>
                <a:ext cx="909807" cy="827100"/>
              </a:xfrm>
              <a:custGeom>
                <a:avLst/>
                <a:gdLst/>
                <a:ahLst/>
                <a:cxnLst/>
                <a:rect l="l" t="t" r="r" b="b"/>
                <a:pathLst>
                  <a:path w="21600" h="21600" extrusionOk="0">
                    <a:moveTo>
                      <a:pt x="7855" y="18900"/>
                    </a:moveTo>
                    <a:cubicBezTo>
                      <a:pt x="7279" y="18900"/>
                      <a:pt x="6684" y="18827"/>
                      <a:pt x="6086" y="18683"/>
                    </a:cubicBezTo>
                    <a:cubicBezTo>
                      <a:pt x="6017" y="18666"/>
                      <a:pt x="5946" y="18658"/>
                      <a:pt x="5876" y="18658"/>
                    </a:cubicBezTo>
                    <a:cubicBezTo>
                      <a:pt x="5756" y="18658"/>
                      <a:pt x="5636" y="18682"/>
                      <a:pt x="5523" y="18729"/>
                    </a:cubicBezTo>
                    <a:lnTo>
                      <a:pt x="2957" y="19815"/>
                    </a:lnTo>
                    <a:lnTo>
                      <a:pt x="3365" y="18243"/>
                    </a:lnTo>
                    <a:cubicBezTo>
                      <a:pt x="3474" y="17827"/>
                      <a:pt x="3345" y="17380"/>
                      <a:pt x="3039" y="17108"/>
                    </a:cubicBezTo>
                    <a:cubicBezTo>
                      <a:pt x="1712" y="15926"/>
                      <a:pt x="982" y="14358"/>
                      <a:pt x="982" y="12690"/>
                    </a:cubicBezTo>
                    <a:cubicBezTo>
                      <a:pt x="982" y="9266"/>
                      <a:pt x="4065" y="6480"/>
                      <a:pt x="7855" y="6480"/>
                    </a:cubicBezTo>
                    <a:cubicBezTo>
                      <a:pt x="11644" y="6480"/>
                      <a:pt x="14727" y="9266"/>
                      <a:pt x="14727" y="12690"/>
                    </a:cubicBezTo>
                    <a:cubicBezTo>
                      <a:pt x="14727" y="16114"/>
                      <a:pt x="11644" y="18900"/>
                      <a:pt x="7855" y="18900"/>
                    </a:cubicBezTo>
                    <a:moveTo>
                      <a:pt x="7855" y="5400"/>
                    </a:moveTo>
                    <a:cubicBezTo>
                      <a:pt x="3517" y="5400"/>
                      <a:pt x="0" y="8664"/>
                      <a:pt x="0" y="12690"/>
                    </a:cubicBezTo>
                    <a:cubicBezTo>
                      <a:pt x="0" y="14758"/>
                      <a:pt x="932" y="16620"/>
                      <a:pt x="2422" y="17947"/>
                    </a:cubicBezTo>
                    <a:lnTo>
                      <a:pt x="1473" y="21600"/>
                    </a:lnTo>
                    <a:lnTo>
                      <a:pt x="5876" y="19738"/>
                    </a:lnTo>
                    <a:cubicBezTo>
                      <a:pt x="6509" y="19891"/>
                      <a:pt x="7169" y="19980"/>
                      <a:pt x="7855" y="19980"/>
                    </a:cubicBezTo>
                    <a:cubicBezTo>
                      <a:pt x="12192" y="19980"/>
                      <a:pt x="15709" y="16716"/>
                      <a:pt x="15709" y="12690"/>
                    </a:cubicBezTo>
                    <a:cubicBezTo>
                      <a:pt x="15709" y="8664"/>
                      <a:pt x="12192" y="5400"/>
                      <a:pt x="7855" y="5400"/>
                    </a:cubicBezTo>
                    <a:moveTo>
                      <a:pt x="21600" y="7290"/>
                    </a:moveTo>
                    <a:cubicBezTo>
                      <a:pt x="21600" y="3264"/>
                      <a:pt x="18084" y="0"/>
                      <a:pt x="13745" y="0"/>
                    </a:cubicBezTo>
                    <a:cubicBezTo>
                      <a:pt x="10506" y="0"/>
                      <a:pt x="7725" y="1821"/>
                      <a:pt x="6525" y="4422"/>
                    </a:cubicBezTo>
                    <a:cubicBezTo>
                      <a:pt x="6912" y="4367"/>
                      <a:pt x="7306" y="4332"/>
                      <a:pt x="7708" y="4326"/>
                    </a:cubicBezTo>
                    <a:cubicBezTo>
                      <a:pt x="8875" y="2394"/>
                      <a:pt x="11143" y="1080"/>
                      <a:pt x="13745" y="1080"/>
                    </a:cubicBezTo>
                    <a:cubicBezTo>
                      <a:pt x="17535" y="1080"/>
                      <a:pt x="20618" y="3866"/>
                      <a:pt x="20618" y="7290"/>
                    </a:cubicBezTo>
                    <a:cubicBezTo>
                      <a:pt x="20618" y="8958"/>
                      <a:pt x="19888" y="10526"/>
                      <a:pt x="18561" y="11707"/>
                    </a:cubicBezTo>
                    <a:cubicBezTo>
                      <a:pt x="18255" y="11980"/>
                      <a:pt x="18126" y="12428"/>
                      <a:pt x="18234" y="12843"/>
                    </a:cubicBezTo>
                    <a:lnTo>
                      <a:pt x="18643" y="14415"/>
                    </a:lnTo>
                    <a:lnTo>
                      <a:pt x="16613" y="13556"/>
                    </a:lnTo>
                    <a:cubicBezTo>
                      <a:pt x="16573" y="13922"/>
                      <a:pt x="16500" y="14278"/>
                      <a:pt x="16411" y="14628"/>
                    </a:cubicBezTo>
                    <a:lnTo>
                      <a:pt x="20127" y="16200"/>
                    </a:lnTo>
                    <a:lnTo>
                      <a:pt x="19178" y="12547"/>
                    </a:lnTo>
                    <a:cubicBezTo>
                      <a:pt x="20669" y="11220"/>
                      <a:pt x="21600" y="9358"/>
                      <a:pt x="21600" y="7290"/>
                    </a:cubicBezTo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38075" tIns="38075" rIns="38075" bIns="3807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999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1" name="Google Shape;174;p3">
                <a:extLst>
                  <a:ext uri="{FF2B5EF4-FFF2-40B4-BE49-F238E27FC236}">
                    <a16:creationId xmlns:a16="http://schemas.microsoft.com/office/drawing/2014/main" id="{7B8C4AB5-1D51-F883-5DB5-E90535BFEB57}"/>
                  </a:ext>
                </a:extLst>
              </p:cNvPr>
              <p:cNvSpPr/>
              <p:nvPr/>
            </p:nvSpPr>
            <p:spPr>
              <a:xfrm>
                <a:off x="16826371" y="7579199"/>
                <a:ext cx="836391" cy="836391"/>
              </a:xfrm>
              <a:custGeom>
                <a:avLst/>
                <a:gdLst/>
                <a:ahLst/>
                <a:cxnLst/>
                <a:rect l="l" t="t" r="r" b="b"/>
                <a:pathLst>
                  <a:path w="21600" h="21600" extrusionOk="0">
                    <a:moveTo>
                      <a:pt x="19636" y="1964"/>
                    </a:moveTo>
                    <a:lnTo>
                      <a:pt x="10800" y="1964"/>
                    </a:lnTo>
                    <a:cubicBezTo>
                      <a:pt x="8836" y="1964"/>
                      <a:pt x="8836" y="0"/>
                      <a:pt x="6873" y="0"/>
                    </a:cubicBezTo>
                    <a:lnTo>
                      <a:pt x="1964" y="0"/>
                    </a:lnTo>
                    <a:cubicBezTo>
                      <a:pt x="879" y="0"/>
                      <a:pt x="0" y="879"/>
                      <a:pt x="0" y="1964"/>
                    </a:cubicBezTo>
                    <a:lnTo>
                      <a:pt x="0" y="15709"/>
                    </a:lnTo>
                    <a:cubicBezTo>
                      <a:pt x="0" y="16794"/>
                      <a:pt x="879" y="17673"/>
                      <a:pt x="1964" y="17673"/>
                    </a:cubicBezTo>
                    <a:lnTo>
                      <a:pt x="6599" y="17673"/>
                    </a:lnTo>
                    <a:cubicBezTo>
                      <a:pt x="6257" y="17372"/>
                      <a:pt x="5941" y="17046"/>
                      <a:pt x="5656" y="16691"/>
                    </a:cubicBezTo>
                    <a:lnTo>
                      <a:pt x="1964" y="16691"/>
                    </a:lnTo>
                    <a:cubicBezTo>
                      <a:pt x="1422" y="16691"/>
                      <a:pt x="982" y="16252"/>
                      <a:pt x="982" y="15709"/>
                    </a:cubicBezTo>
                    <a:lnTo>
                      <a:pt x="982" y="5891"/>
                    </a:lnTo>
                    <a:lnTo>
                      <a:pt x="6599" y="5891"/>
                    </a:lnTo>
                    <a:cubicBezTo>
                      <a:pt x="7023" y="5517"/>
                      <a:pt x="7484" y="5185"/>
                      <a:pt x="7982" y="4909"/>
                    </a:cubicBezTo>
                    <a:lnTo>
                      <a:pt x="982" y="4909"/>
                    </a:lnTo>
                    <a:lnTo>
                      <a:pt x="982" y="1964"/>
                    </a:lnTo>
                    <a:cubicBezTo>
                      <a:pt x="982" y="1422"/>
                      <a:pt x="1422" y="982"/>
                      <a:pt x="1964" y="982"/>
                    </a:cubicBezTo>
                    <a:lnTo>
                      <a:pt x="6873" y="982"/>
                    </a:lnTo>
                    <a:cubicBezTo>
                      <a:pt x="8345" y="982"/>
                      <a:pt x="8345" y="2946"/>
                      <a:pt x="10800" y="2946"/>
                    </a:cubicBezTo>
                    <a:lnTo>
                      <a:pt x="19636" y="2946"/>
                    </a:lnTo>
                    <a:cubicBezTo>
                      <a:pt x="20178" y="2946"/>
                      <a:pt x="20618" y="3385"/>
                      <a:pt x="20618" y="3927"/>
                    </a:cubicBezTo>
                    <a:lnTo>
                      <a:pt x="20618" y="4909"/>
                    </a:lnTo>
                    <a:lnTo>
                      <a:pt x="15582" y="4909"/>
                    </a:lnTo>
                    <a:cubicBezTo>
                      <a:pt x="16080" y="5185"/>
                      <a:pt x="16541" y="5517"/>
                      <a:pt x="16965" y="5891"/>
                    </a:cubicBezTo>
                    <a:lnTo>
                      <a:pt x="20618" y="5891"/>
                    </a:lnTo>
                    <a:lnTo>
                      <a:pt x="20618" y="15709"/>
                    </a:lnTo>
                    <a:cubicBezTo>
                      <a:pt x="20618" y="16252"/>
                      <a:pt x="20178" y="16691"/>
                      <a:pt x="19636" y="16691"/>
                    </a:cubicBezTo>
                    <a:lnTo>
                      <a:pt x="18766" y="16691"/>
                    </a:lnTo>
                    <a:lnTo>
                      <a:pt x="19738" y="17663"/>
                    </a:lnTo>
                    <a:cubicBezTo>
                      <a:pt x="20774" y="17609"/>
                      <a:pt x="21600" y="16759"/>
                      <a:pt x="21600" y="15709"/>
                    </a:cubicBezTo>
                    <a:lnTo>
                      <a:pt x="21600" y="3927"/>
                    </a:lnTo>
                    <a:cubicBezTo>
                      <a:pt x="21600" y="2843"/>
                      <a:pt x="20721" y="1964"/>
                      <a:pt x="19636" y="1964"/>
                    </a:cubicBezTo>
                    <a:moveTo>
                      <a:pt x="11782" y="17673"/>
                    </a:moveTo>
                    <a:cubicBezTo>
                      <a:pt x="8529" y="17673"/>
                      <a:pt x="5891" y="15036"/>
                      <a:pt x="5891" y="11782"/>
                    </a:cubicBezTo>
                    <a:cubicBezTo>
                      <a:pt x="5891" y="8529"/>
                      <a:pt x="8529" y="5891"/>
                      <a:pt x="11782" y="5891"/>
                    </a:cubicBezTo>
                    <a:cubicBezTo>
                      <a:pt x="15035" y="5891"/>
                      <a:pt x="17673" y="8529"/>
                      <a:pt x="17673" y="11782"/>
                    </a:cubicBezTo>
                    <a:cubicBezTo>
                      <a:pt x="17673" y="15036"/>
                      <a:pt x="15035" y="17673"/>
                      <a:pt x="11782" y="17673"/>
                    </a:cubicBezTo>
                    <a:moveTo>
                      <a:pt x="16972" y="16278"/>
                    </a:moveTo>
                    <a:cubicBezTo>
                      <a:pt x="18018" y="15072"/>
                      <a:pt x="18655" y="13503"/>
                      <a:pt x="18655" y="11782"/>
                    </a:cubicBezTo>
                    <a:cubicBezTo>
                      <a:pt x="18655" y="7987"/>
                      <a:pt x="15578" y="4910"/>
                      <a:pt x="11782" y="4910"/>
                    </a:cubicBezTo>
                    <a:cubicBezTo>
                      <a:pt x="7986" y="4910"/>
                      <a:pt x="4909" y="7987"/>
                      <a:pt x="4909" y="11782"/>
                    </a:cubicBezTo>
                    <a:cubicBezTo>
                      <a:pt x="4909" y="15578"/>
                      <a:pt x="7986" y="18655"/>
                      <a:pt x="11782" y="18655"/>
                    </a:cubicBezTo>
                    <a:cubicBezTo>
                      <a:pt x="13503" y="18655"/>
                      <a:pt x="15072" y="18017"/>
                      <a:pt x="16278" y="16972"/>
                    </a:cubicBezTo>
                    <a:lnTo>
                      <a:pt x="16972" y="17666"/>
                    </a:lnTo>
                    <a:cubicBezTo>
                      <a:pt x="16969" y="17668"/>
                      <a:pt x="16967" y="17671"/>
                      <a:pt x="16965" y="17673"/>
                    </a:cubicBezTo>
                    <a:lnTo>
                      <a:pt x="16979" y="17673"/>
                    </a:lnTo>
                    <a:lnTo>
                      <a:pt x="20762" y="21457"/>
                    </a:lnTo>
                    <a:cubicBezTo>
                      <a:pt x="20851" y="21546"/>
                      <a:pt x="20974" y="21600"/>
                      <a:pt x="21109" y="21600"/>
                    </a:cubicBezTo>
                    <a:cubicBezTo>
                      <a:pt x="21380" y="21600"/>
                      <a:pt x="21600" y="21381"/>
                      <a:pt x="21600" y="21109"/>
                    </a:cubicBezTo>
                    <a:cubicBezTo>
                      <a:pt x="21600" y="20974"/>
                      <a:pt x="21545" y="20851"/>
                      <a:pt x="21456" y="20762"/>
                    </a:cubicBezTo>
                    <a:cubicBezTo>
                      <a:pt x="21456" y="20762"/>
                      <a:pt x="16972" y="16278"/>
                      <a:pt x="16972" y="16278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38075" tIns="38075" rIns="38075" bIns="3807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999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110" name="Group 109">
            <a:extLst>
              <a:ext uri="{FF2B5EF4-FFF2-40B4-BE49-F238E27FC236}">
                <a16:creationId xmlns:a16="http://schemas.microsoft.com/office/drawing/2014/main" id="{84B76DEF-94D9-1C38-8A63-F39A404B3C8F}"/>
              </a:ext>
            </a:extLst>
          </p:cNvPr>
          <p:cNvGrpSpPr/>
          <p:nvPr/>
        </p:nvGrpSpPr>
        <p:grpSpPr>
          <a:xfrm>
            <a:off x="2588730" y="10812088"/>
            <a:ext cx="19200191" cy="1178143"/>
            <a:chOff x="2517979" y="10812088"/>
            <a:chExt cx="19200191" cy="1178143"/>
          </a:xfrm>
        </p:grpSpPr>
        <p:sp>
          <p:nvSpPr>
            <p:cNvPr id="76" name="TextBox 75">
              <a:extLst>
                <a:ext uri="{FF2B5EF4-FFF2-40B4-BE49-F238E27FC236}">
                  <a16:creationId xmlns:a16="http://schemas.microsoft.com/office/drawing/2014/main" id="{93EECCD4-14FA-4386-75E7-92F281E76B1B}"/>
                </a:ext>
              </a:extLst>
            </p:cNvPr>
            <p:cNvSpPr txBox="1"/>
            <p:nvPr/>
          </p:nvSpPr>
          <p:spPr>
            <a:xfrm>
              <a:off x="3213594" y="11363521"/>
              <a:ext cx="8709181" cy="626710"/>
            </a:xfrm>
            <a:prstGeom prst="rect">
              <a:avLst/>
            </a:prstGeom>
            <a:noFill/>
          </p:spPr>
          <p:txBody>
            <a:bodyPr wrap="square" rtlCol="0" anchor="b">
              <a:spAutoFit/>
            </a:bodyPr>
            <a:lstStyle/>
            <a:p>
              <a:pPr defTabSz="1827977">
                <a:lnSpc>
                  <a:spcPts val="4319"/>
                </a:lnSpc>
              </a:pPr>
              <a:r>
                <a:rPr lang="en-US" sz="3200" spc="-30" dirty="0">
                  <a:solidFill>
                    <a:schemeClr val="bg2"/>
                  </a:solidFill>
                  <a:latin typeface="Avenir Book" panose="02000503020000020003" pitchFamily="2" charset="0"/>
                  <a:ea typeface="Source Sans Pro" panose="020B0503030403020204" pitchFamily="34" charset="0"/>
                </a:rPr>
                <a:t>Scientist. com’s supports GMP requests</a:t>
              </a:r>
            </a:p>
          </p:txBody>
        </p:sp>
        <p:sp>
          <p:nvSpPr>
            <p:cNvPr id="78" name="TextBox 77">
              <a:extLst>
                <a:ext uri="{FF2B5EF4-FFF2-40B4-BE49-F238E27FC236}">
                  <a16:creationId xmlns:a16="http://schemas.microsoft.com/office/drawing/2014/main" id="{75FDE4F8-283F-7D02-D232-E36BB127289F}"/>
                </a:ext>
              </a:extLst>
            </p:cNvPr>
            <p:cNvSpPr txBox="1"/>
            <p:nvPr/>
          </p:nvSpPr>
          <p:spPr>
            <a:xfrm>
              <a:off x="13973250" y="10812088"/>
              <a:ext cx="7744920" cy="1178143"/>
            </a:xfrm>
            <a:prstGeom prst="rect">
              <a:avLst/>
            </a:prstGeom>
            <a:noFill/>
          </p:spPr>
          <p:txBody>
            <a:bodyPr wrap="square" rtlCol="0" anchor="b">
              <a:spAutoFit/>
            </a:bodyPr>
            <a:lstStyle/>
            <a:p>
              <a:pPr defTabSz="1827977">
                <a:lnSpc>
                  <a:spcPts val="4319"/>
                </a:lnSpc>
              </a:pPr>
              <a:r>
                <a:rPr lang="en-US" sz="3200" spc="-30" dirty="0">
                  <a:solidFill>
                    <a:schemeClr val="bg2"/>
                  </a:solidFill>
                  <a:latin typeface="Avenir Book" panose="02000503020000020003" pitchFamily="2" charset="0"/>
                  <a:ea typeface="Source Sans Pro" panose="020B0503030403020204" pitchFamily="34" charset="0"/>
                </a:rPr>
                <a:t>Researcher easily finds GMP certifications and qualified suppliers</a:t>
              </a:r>
            </a:p>
          </p:txBody>
        </p:sp>
        <p:sp>
          <p:nvSpPr>
            <p:cNvPr id="108" name="Shape 2786">
              <a:extLst>
                <a:ext uri="{FF2B5EF4-FFF2-40B4-BE49-F238E27FC236}">
                  <a16:creationId xmlns:a16="http://schemas.microsoft.com/office/drawing/2014/main" id="{9921199E-9862-8E4B-ACA8-622833628F35}"/>
                </a:ext>
              </a:extLst>
            </p:cNvPr>
            <p:cNvSpPr/>
            <p:nvPr/>
          </p:nvSpPr>
          <p:spPr>
            <a:xfrm>
              <a:off x="2517979" y="11141024"/>
              <a:ext cx="558253" cy="5078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9" h="20458" extrusionOk="0">
                  <a:moveTo>
                    <a:pt x="8629" y="9718"/>
                  </a:moveTo>
                  <a:cubicBezTo>
                    <a:pt x="8364" y="9718"/>
                    <a:pt x="8150" y="9946"/>
                    <a:pt x="8150" y="10229"/>
                  </a:cubicBezTo>
                  <a:cubicBezTo>
                    <a:pt x="8150" y="10512"/>
                    <a:pt x="8364" y="10740"/>
                    <a:pt x="8629" y="10740"/>
                  </a:cubicBezTo>
                  <a:cubicBezTo>
                    <a:pt x="8894" y="10740"/>
                    <a:pt x="9109" y="10512"/>
                    <a:pt x="9109" y="10229"/>
                  </a:cubicBezTo>
                  <a:cubicBezTo>
                    <a:pt x="9109" y="9946"/>
                    <a:pt x="8894" y="9718"/>
                    <a:pt x="8629" y="9718"/>
                  </a:cubicBezTo>
                  <a:moveTo>
                    <a:pt x="19841" y="17227"/>
                  </a:moveTo>
                  <a:cubicBezTo>
                    <a:pt x="18962" y="17974"/>
                    <a:pt x="18122" y="17900"/>
                    <a:pt x="18122" y="17900"/>
                  </a:cubicBezTo>
                  <a:cubicBezTo>
                    <a:pt x="17681" y="17900"/>
                    <a:pt x="16277" y="16919"/>
                    <a:pt x="9448" y="11852"/>
                  </a:cubicBezTo>
                  <a:lnTo>
                    <a:pt x="10866" y="10844"/>
                  </a:lnTo>
                  <a:cubicBezTo>
                    <a:pt x="10866" y="10844"/>
                    <a:pt x="19841" y="17227"/>
                    <a:pt x="19841" y="17227"/>
                  </a:cubicBezTo>
                  <a:close/>
                  <a:moveTo>
                    <a:pt x="6661" y="12605"/>
                  </a:moveTo>
                  <a:cubicBezTo>
                    <a:pt x="6010" y="12349"/>
                    <a:pt x="5264" y="12239"/>
                    <a:pt x="4521" y="12267"/>
                  </a:cubicBezTo>
                  <a:cubicBezTo>
                    <a:pt x="15686" y="3965"/>
                    <a:pt x="17591" y="2558"/>
                    <a:pt x="18122" y="2558"/>
                  </a:cubicBezTo>
                  <a:cubicBezTo>
                    <a:pt x="18122" y="2558"/>
                    <a:pt x="18962" y="2484"/>
                    <a:pt x="19841" y="3231"/>
                  </a:cubicBezTo>
                  <a:cubicBezTo>
                    <a:pt x="19841" y="3231"/>
                    <a:pt x="6661" y="12605"/>
                    <a:pt x="6661" y="12605"/>
                  </a:cubicBezTo>
                  <a:close/>
                  <a:moveTo>
                    <a:pt x="5586" y="19031"/>
                  </a:moveTo>
                  <a:cubicBezTo>
                    <a:pt x="4111" y="19863"/>
                    <a:pt x="2224" y="19369"/>
                    <a:pt x="1372" y="17927"/>
                  </a:cubicBezTo>
                  <a:cubicBezTo>
                    <a:pt x="520" y="16485"/>
                    <a:pt x="1026" y="14640"/>
                    <a:pt x="2501" y="13808"/>
                  </a:cubicBezTo>
                  <a:cubicBezTo>
                    <a:pt x="3977" y="12975"/>
                    <a:pt x="6532" y="13092"/>
                    <a:pt x="7383" y="14534"/>
                  </a:cubicBezTo>
                  <a:cubicBezTo>
                    <a:pt x="8235" y="15977"/>
                    <a:pt x="7062" y="18198"/>
                    <a:pt x="5586" y="19031"/>
                  </a:cubicBezTo>
                  <a:moveTo>
                    <a:pt x="4521" y="8191"/>
                  </a:moveTo>
                  <a:cubicBezTo>
                    <a:pt x="5264" y="8219"/>
                    <a:pt x="6010" y="8109"/>
                    <a:pt x="6661" y="7853"/>
                  </a:cubicBezTo>
                  <a:lnTo>
                    <a:pt x="7765" y="8638"/>
                  </a:lnTo>
                  <a:cubicBezTo>
                    <a:pt x="7345" y="8950"/>
                    <a:pt x="6901" y="9281"/>
                    <a:pt x="6443" y="9621"/>
                  </a:cubicBezTo>
                  <a:cubicBezTo>
                    <a:pt x="5833" y="9167"/>
                    <a:pt x="5200" y="8696"/>
                    <a:pt x="4521" y="8191"/>
                  </a:cubicBezTo>
                  <a:moveTo>
                    <a:pt x="2501" y="6650"/>
                  </a:moveTo>
                  <a:cubicBezTo>
                    <a:pt x="1026" y="5818"/>
                    <a:pt x="520" y="3973"/>
                    <a:pt x="1372" y="2531"/>
                  </a:cubicBezTo>
                  <a:cubicBezTo>
                    <a:pt x="2224" y="1089"/>
                    <a:pt x="4111" y="595"/>
                    <a:pt x="5586" y="1427"/>
                  </a:cubicBezTo>
                  <a:cubicBezTo>
                    <a:pt x="7062" y="2260"/>
                    <a:pt x="8235" y="4481"/>
                    <a:pt x="7383" y="5924"/>
                  </a:cubicBezTo>
                  <a:cubicBezTo>
                    <a:pt x="6532" y="7366"/>
                    <a:pt x="3977" y="7483"/>
                    <a:pt x="2501" y="6650"/>
                  </a:cubicBezTo>
                  <a:moveTo>
                    <a:pt x="21079" y="3580"/>
                  </a:moveTo>
                  <a:cubicBezTo>
                    <a:pt x="21079" y="2451"/>
                    <a:pt x="19262" y="1535"/>
                    <a:pt x="18203" y="1535"/>
                  </a:cubicBezTo>
                  <a:lnTo>
                    <a:pt x="18122" y="1535"/>
                  </a:lnTo>
                  <a:cubicBezTo>
                    <a:pt x="17404" y="1535"/>
                    <a:pt x="17139" y="1673"/>
                    <a:pt x="8610" y="8009"/>
                  </a:cubicBezTo>
                  <a:lnTo>
                    <a:pt x="7613" y="7300"/>
                  </a:lnTo>
                  <a:cubicBezTo>
                    <a:pt x="7876" y="7084"/>
                    <a:pt x="8104" y="6833"/>
                    <a:pt x="8275" y="6534"/>
                  </a:cubicBezTo>
                  <a:cubicBezTo>
                    <a:pt x="9372" y="4611"/>
                    <a:pt x="7861" y="1650"/>
                    <a:pt x="5960" y="539"/>
                  </a:cubicBezTo>
                  <a:cubicBezTo>
                    <a:pt x="4060" y="-571"/>
                    <a:pt x="1629" y="88"/>
                    <a:pt x="532" y="2011"/>
                  </a:cubicBezTo>
                  <a:cubicBezTo>
                    <a:pt x="-521" y="3857"/>
                    <a:pt x="41" y="6194"/>
                    <a:pt x="1769" y="7361"/>
                  </a:cubicBezTo>
                  <a:cubicBezTo>
                    <a:pt x="3185" y="8414"/>
                    <a:pt x="4458" y="9360"/>
                    <a:pt x="5626" y="10229"/>
                  </a:cubicBezTo>
                  <a:cubicBezTo>
                    <a:pt x="4461" y="11096"/>
                    <a:pt x="3178" y="12049"/>
                    <a:pt x="1769" y="13097"/>
                  </a:cubicBezTo>
                  <a:cubicBezTo>
                    <a:pt x="40" y="14264"/>
                    <a:pt x="-521" y="16601"/>
                    <a:pt x="532" y="18447"/>
                  </a:cubicBezTo>
                  <a:cubicBezTo>
                    <a:pt x="1629" y="20371"/>
                    <a:pt x="4060" y="21029"/>
                    <a:pt x="5960" y="19919"/>
                  </a:cubicBezTo>
                  <a:cubicBezTo>
                    <a:pt x="7861" y="18808"/>
                    <a:pt x="9372" y="15847"/>
                    <a:pt x="8275" y="13924"/>
                  </a:cubicBezTo>
                  <a:cubicBezTo>
                    <a:pt x="8104" y="13625"/>
                    <a:pt x="7876" y="13374"/>
                    <a:pt x="7613" y="13158"/>
                  </a:cubicBezTo>
                  <a:lnTo>
                    <a:pt x="8610" y="12449"/>
                  </a:lnTo>
                  <a:cubicBezTo>
                    <a:pt x="17134" y="18781"/>
                    <a:pt x="17404" y="18923"/>
                    <a:pt x="18122" y="18923"/>
                  </a:cubicBezTo>
                  <a:lnTo>
                    <a:pt x="18203" y="18923"/>
                  </a:lnTo>
                  <a:cubicBezTo>
                    <a:pt x="19262" y="18923"/>
                    <a:pt x="21079" y="18007"/>
                    <a:pt x="21079" y="16878"/>
                  </a:cubicBezTo>
                  <a:lnTo>
                    <a:pt x="11731" y="10229"/>
                  </a:lnTo>
                  <a:cubicBezTo>
                    <a:pt x="11731" y="10229"/>
                    <a:pt x="21079" y="3580"/>
                    <a:pt x="21079" y="3580"/>
                  </a:cubicBezTo>
                  <a:close/>
                  <a:moveTo>
                    <a:pt x="4639" y="16789"/>
                  </a:moveTo>
                  <a:cubicBezTo>
                    <a:pt x="4496" y="16859"/>
                    <a:pt x="4332" y="16897"/>
                    <a:pt x="4162" y="16897"/>
                  </a:cubicBezTo>
                  <a:cubicBezTo>
                    <a:pt x="3846" y="16897"/>
                    <a:pt x="3544" y="16764"/>
                    <a:pt x="3411" y="16567"/>
                  </a:cubicBezTo>
                  <a:cubicBezTo>
                    <a:pt x="3347" y="16471"/>
                    <a:pt x="3351" y="16406"/>
                    <a:pt x="3362" y="16361"/>
                  </a:cubicBezTo>
                  <a:cubicBezTo>
                    <a:pt x="3392" y="16240"/>
                    <a:pt x="3511" y="16117"/>
                    <a:pt x="3682" y="16034"/>
                  </a:cubicBezTo>
                  <a:cubicBezTo>
                    <a:pt x="3891" y="15930"/>
                    <a:pt x="4198" y="15869"/>
                    <a:pt x="4503" y="15869"/>
                  </a:cubicBezTo>
                  <a:cubicBezTo>
                    <a:pt x="4935" y="15869"/>
                    <a:pt x="5194" y="15988"/>
                    <a:pt x="5273" y="16050"/>
                  </a:cubicBezTo>
                  <a:cubicBezTo>
                    <a:pt x="5252" y="16207"/>
                    <a:pt x="5019" y="16601"/>
                    <a:pt x="4639" y="16789"/>
                  </a:cubicBezTo>
                  <a:moveTo>
                    <a:pt x="4503" y="14845"/>
                  </a:moveTo>
                  <a:cubicBezTo>
                    <a:pt x="4065" y="14845"/>
                    <a:pt x="3621" y="14936"/>
                    <a:pt x="3279" y="15105"/>
                  </a:cubicBezTo>
                  <a:cubicBezTo>
                    <a:pt x="2435" y="15522"/>
                    <a:pt x="2147" y="16443"/>
                    <a:pt x="2633" y="17165"/>
                  </a:cubicBezTo>
                  <a:cubicBezTo>
                    <a:pt x="2960" y="17649"/>
                    <a:pt x="3553" y="17919"/>
                    <a:pt x="4162" y="17919"/>
                  </a:cubicBezTo>
                  <a:cubicBezTo>
                    <a:pt x="4461" y="17919"/>
                    <a:pt x="4764" y="17854"/>
                    <a:pt x="5041" y="17717"/>
                  </a:cubicBezTo>
                  <a:cubicBezTo>
                    <a:pt x="5885" y="17300"/>
                    <a:pt x="6555" y="16190"/>
                    <a:pt x="6069" y="15469"/>
                  </a:cubicBezTo>
                  <a:cubicBezTo>
                    <a:pt x="5779" y="15040"/>
                    <a:pt x="5146" y="14845"/>
                    <a:pt x="4503" y="14845"/>
                  </a:cubicBezTo>
                  <a:moveTo>
                    <a:pt x="4503" y="4590"/>
                  </a:moveTo>
                  <a:cubicBezTo>
                    <a:pt x="4198" y="4590"/>
                    <a:pt x="3891" y="4528"/>
                    <a:pt x="3682" y="4425"/>
                  </a:cubicBezTo>
                  <a:cubicBezTo>
                    <a:pt x="3511" y="4341"/>
                    <a:pt x="3392" y="4219"/>
                    <a:pt x="3362" y="4098"/>
                  </a:cubicBezTo>
                  <a:cubicBezTo>
                    <a:pt x="3351" y="4052"/>
                    <a:pt x="3347" y="3987"/>
                    <a:pt x="3411" y="3891"/>
                  </a:cubicBezTo>
                  <a:cubicBezTo>
                    <a:pt x="3544" y="3694"/>
                    <a:pt x="3846" y="3561"/>
                    <a:pt x="4162" y="3561"/>
                  </a:cubicBezTo>
                  <a:cubicBezTo>
                    <a:pt x="4332" y="3561"/>
                    <a:pt x="4496" y="3599"/>
                    <a:pt x="4639" y="3669"/>
                  </a:cubicBezTo>
                  <a:cubicBezTo>
                    <a:pt x="5019" y="3857"/>
                    <a:pt x="5252" y="4252"/>
                    <a:pt x="5273" y="4408"/>
                  </a:cubicBezTo>
                  <a:cubicBezTo>
                    <a:pt x="5194" y="4470"/>
                    <a:pt x="4935" y="4590"/>
                    <a:pt x="4503" y="4590"/>
                  </a:cubicBezTo>
                  <a:moveTo>
                    <a:pt x="5041" y="2741"/>
                  </a:moveTo>
                  <a:cubicBezTo>
                    <a:pt x="4764" y="2604"/>
                    <a:pt x="4461" y="2539"/>
                    <a:pt x="4162" y="2539"/>
                  </a:cubicBezTo>
                  <a:cubicBezTo>
                    <a:pt x="3553" y="2539"/>
                    <a:pt x="2960" y="2809"/>
                    <a:pt x="2633" y="3294"/>
                  </a:cubicBezTo>
                  <a:cubicBezTo>
                    <a:pt x="2147" y="4015"/>
                    <a:pt x="2435" y="4937"/>
                    <a:pt x="3279" y="5353"/>
                  </a:cubicBezTo>
                  <a:cubicBezTo>
                    <a:pt x="3621" y="5522"/>
                    <a:pt x="4065" y="5613"/>
                    <a:pt x="4503" y="5613"/>
                  </a:cubicBezTo>
                  <a:cubicBezTo>
                    <a:pt x="5146" y="5613"/>
                    <a:pt x="5779" y="5418"/>
                    <a:pt x="6069" y="4990"/>
                  </a:cubicBezTo>
                  <a:cubicBezTo>
                    <a:pt x="6555" y="4268"/>
                    <a:pt x="5885" y="3158"/>
                    <a:pt x="5041" y="2741"/>
                  </a:cubicBezTo>
                </a:path>
              </a:pathLst>
            </a:custGeom>
            <a:solidFill>
              <a:schemeClr val="bg2"/>
            </a:solidFill>
            <a:ln w="12700">
              <a:miter lim="400000"/>
            </a:ln>
          </p:spPr>
          <p:txBody>
            <a:bodyPr lIns="38090" tIns="38090" rIns="38090" bIns="38090" anchor="ctr"/>
            <a:lstStyle/>
            <a:p>
              <a:pPr defTabSz="457079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2999"/>
            </a:p>
          </p:txBody>
        </p:sp>
        <p:sp>
          <p:nvSpPr>
            <p:cNvPr id="109" name="Shape 2616">
              <a:extLst>
                <a:ext uri="{FF2B5EF4-FFF2-40B4-BE49-F238E27FC236}">
                  <a16:creationId xmlns:a16="http://schemas.microsoft.com/office/drawing/2014/main" id="{3333A526-978D-557B-A478-957344E81778}"/>
                </a:ext>
              </a:extLst>
            </p:cNvPr>
            <p:cNvSpPr/>
            <p:nvPr/>
          </p:nvSpPr>
          <p:spPr>
            <a:xfrm>
              <a:off x="13251310" y="11141024"/>
              <a:ext cx="558654" cy="5079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16" y="20520"/>
                  </a:moveTo>
                  <a:cubicBezTo>
                    <a:pt x="1258" y="18675"/>
                    <a:pt x="2752" y="17923"/>
                    <a:pt x="4191" y="17361"/>
                  </a:cubicBezTo>
                  <a:cubicBezTo>
                    <a:pt x="5156" y="17087"/>
                    <a:pt x="6884" y="15971"/>
                    <a:pt x="6884" y="13567"/>
                  </a:cubicBezTo>
                  <a:cubicBezTo>
                    <a:pt x="6884" y="11510"/>
                    <a:pt x="6113" y="10507"/>
                    <a:pt x="5698" y="9969"/>
                  </a:cubicBezTo>
                  <a:cubicBezTo>
                    <a:pt x="5646" y="9902"/>
                    <a:pt x="5599" y="9842"/>
                    <a:pt x="5562" y="9786"/>
                  </a:cubicBezTo>
                  <a:cubicBezTo>
                    <a:pt x="5550" y="9769"/>
                    <a:pt x="5538" y="9752"/>
                    <a:pt x="5526" y="9735"/>
                  </a:cubicBezTo>
                  <a:cubicBezTo>
                    <a:pt x="5491" y="9662"/>
                    <a:pt x="5297" y="9177"/>
                    <a:pt x="5553" y="8011"/>
                  </a:cubicBezTo>
                  <a:cubicBezTo>
                    <a:pt x="5604" y="7777"/>
                    <a:pt x="5583" y="7531"/>
                    <a:pt x="5493" y="7312"/>
                  </a:cubicBezTo>
                  <a:cubicBezTo>
                    <a:pt x="5249" y="6721"/>
                    <a:pt x="4603" y="5151"/>
                    <a:pt x="5035" y="3988"/>
                  </a:cubicBezTo>
                  <a:cubicBezTo>
                    <a:pt x="5619" y="2411"/>
                    <a:pt x="6140" y="2099"/>
                    <a:pt x="7085" y="1642"/>
                  </a:cubicBezTo>
                  <a:cubicBezTo>
                    <a:pt x="7132" y="1619"/>
                    <a:pt x="7177" y="1592"/>
                    <a:pt x="7220" y="1562"/>
                  </a:cubicBezTo>
                  <a:cubicBezTo>
                    <a:pt x="7458" y="1393"/>
                    <a:pt x="8233" y="1080"/>
                    <a:pt x="9029" y="1080"/>
                  </a:cubicBezTo>
                  <a:cubicBezTo>
                    <a:pt x="9467" y="1080"/>
                    <a:pt x="9840" y="1172"/>
                    <a:pt x="10137" y="1353"/>
                  </a:cubicBezTo>
                  <a:cubicBezTo>
                    <a:pt x="10491" y="1569"/>
                    <a:pt x="10825" y="1968"/>
                    <a:pt x="11308" y="3213"/>
                  </a:cubicBezTo>
                  <a:cubicBezTo>
                    <a:pt x="11991" y="4974"/>
                    <a:pt x="11820" y="6477"/>
                    <a:pt x="11347" y="7186"/>
                  </a:cubicBezTo>
                  <a:cubicBezTo>
                    <a:pt x="11175" y="7442"/>
                    <a:pt x="11116" y="7769"/>
                    <a:pt x="11184" y="8078"/>
                  </a:cubicBezTo>
                  <a:cubicBezTo>
                    <a:pt x="11422" y="9164"/>
                    <a:pt x="11247" y="9602"/>
                    <a:pt x="11210" y="9679"/>
                  </a:cubicBezTo>
                  <a:cubicBezTo>
                    <a:pt x="11181" y="9712"/>
                    <a:pt x="11153" y="9748"/>
                    <a:pt x="11129" y="9786"/>
                  </a:cubicBezTo>
                  <a:cubicBezTo>
                    <a:pt x="11091" y="9842"/>
                    <a:pt x="11044" y="9902"/>
                    <a:pt x="10992" y="9969"/>
                  </a:cubicBezTo>
                  <a:cubicBezTo>
                    <a:pt x="10578" y="10507"/>
                    <a:pt x="9806" y="11510"/>
                    <a:pt x="9806" y="13567"/>
                  </a:cubicBezTo>
                  <a:cubicBezTo>
                    <a:pt x="9806" y="15972"/>
                    <a:pt x="11535" y="17087"/>
                    <a:pt x="12500" y="17361"/>
                  </a:cubicBezTo>
                  <a:cubicBezTo>
                    <a:pt x="13925" y="17916"/>
                    <a:pt x="15432" y="18665"/>
                    <a:pt x="15675" y="20520"/>
                  </a:cubicBezTo>
                  <a:cubicBezTo>
                    <a:pt x="15675" y="20520"/>
                    <a:pt x="1016" y="20520"/>
                    <a:pt x="1016" y="20520"/>
                  </a:cubicBezTo>
                  <a:close/>
                  <a:moveTo>
                    <a:pt x="12782" y="16326"/>
                  </a:moveTo>
                  <a:cubicBezTo>
                    <a:pt x="12782" y="16326"/>
                    <a:pt x="10788" y="15813"/>
                    <a:pt x="10788" y="13567"/>
                  </a:cubicBezTo>
                  <a:cubicBezTo>
                    <a:pt x="10788" y="11595"/>
                    <a:pt x="11607" y="10900"/>
                    <a:pt x="11923" y="10420"/>
                  </a:cubicBezTo>
                  <a:cubicBezTo>
                    <a:pt x="11923" y="10420"/>
                    <a:pt x="12573" y="9806"/>
                    <a:pt x="12138" y="7825"/>
                  </a:cubicBezTo>
                  <a:cubicBezTo>
                    <a:pt x="12863" y="6740"/>
                    <a:pt x="12999" y="4821"/>
                    <a:pt x="12211" y="2789"/>
                  </a:cubicBezTo>
                  <a:cubicBezTo>
                    <a:pt x="11716" y="1514"/>
                    <a:pt x="11279" y="815"/>
                    <a:pt x="10613" y="409"/>
                  </a:cubicBezTo>
                  <a:cubicBezTo>
                    <a:pt x="10124" y="111"/>
                    <a:pt x="9569" y="0"/>
                    <a:pt x="9029" y="0"/>
                  </a:cubicBezTo>
                  <a:cubicBezTo>
                    <a:pt x="8023" y="0"/>
                    <a:pt x="7070" y="384"/>
                    <a:pt x="6690" y="653"/>
                  </a:cubicBezTo>
                  <a:cubicBezTo>
                    <a:pt x="5576" y="1192"/>
                    <a:pt x="4828" y="1688"/>
                    <a:pt x="4126" y="3579"/>
                  </a:cubicBezTo>
                  <a:cubicBezTo>
                    <a:pt x="3556" y="5114"/>
                    <a:pt x="4241" y="6891"/>
                    <a:pt x="4598" y="7757"/>
                  </a:cubicBezTo>
                  <a:cubicBezTo>
                    <a:pt x="4163" y="9739"/>
                    <a:pt x="4767" y="10420"/>
                    <a:pt x="4767" y="10420"/>
                  </a:cubicBezTo>
                  <a:cubicBezTo>
                    <a:pt x="5083" y="10900"/>
                    <a:pt x="5903" y="11595"/>
                    <a:pt x="5903" y="13567"/>
                  </a:cubicBezTo>
                  <a:cubicBezTo>
                    <a:pt x="5903" y="15813"/>
                    <a:pt x="3909" y="16326"/>
                    <a:pt x="3909" y="16326"/>
                  </a:cubicBezTo>
                  <a:cubicBezTo>
                    <a:pt x="2642" y="16817"/>
                    <a:pt x="0" y="17821"/>
                    <a:pt x="0" y="21060"/>
                  </a:cubicBezTo>
                  <a:cubicBezTo>
                    <a:pt x="0" y="21060"/>
                    <a:pt x="0" y="21600"/>
                    <a:pt x="491" y="21600"/>
                  </a:cubicBezTo>
                  <a:lnTo>
                    <a:pt x="16200" y="21600"/>
                  </a:lnTo>
                  <a:cubicBezTo>
                    <a:pt x="16691" y="21600"/>
                    <a:pt x="16691" y="21060"/>
                    <a:pt x="16691" y="21060"/>
                  </a:cubicBezTo>
                  <a:cubicBezTo>
                    <a:pt x="16691" y="17821"/>
                    <a:pt x="14048" y="16817"/>
                    <a:pt x="12782" y="16326"/>
                  </a:cubicBezTo>
                  <a:moveTo>
                    <a:pt x="18035" y="15774"/>
                  </a:moveTo>
                  <a:cubicBezTo>
                    <a:pt x="18035" y="15774"/>
                    <a:pt x="16217" y="15312"/>
                    <a:pt x="16217" y="13291"/>
                  </a:cubicBezTo>
                  <a:cubicBezTo>
                    <a:pt x="16217" y="11515"/>
                    <a:pt x="17087" y="10890"/>
                    <a:pt x="17376" y="10458"/>
                  </a:cubicBezTo>
                  <a:cubicBezTo>
                    <a:pt x="17376" y="10458"/>
                    <a:pt x="17968" y="9906"/>
                    <a:pt x="17572" y="8122"/>
                  </a:cubicBezTo>
                  <a:cubicBezTo>
                    <a:pt x="18232" y="7146"/>
                    <a:pt x="18387" y="5419"/>
                    <a:pt x="17669" y="3590"/>
                  </a:cubicBezTo>
                  <a:cubicBezTo>
                    <a:pt x="17218" y="2442"/>
                    <a:pt x="16666" y="1814"/>
                    <a:pt x="16059" y="1449"/>
                  </a:cubicBezTo>
                  <a:cubicBezTo>
                    <a:pt x="15612" y="1180"/>
                    <a:pt x="15107" y="1081"/>
                    <a:pt x="14614" y="1081"/>
                  </a:cubicBezTo>
                  <a:cubicBezTo>
                    <a:pt x="13880" y="1081"/>
                    <a:pt x="13182" y="1301"/>
                    <a:pt x="12753" y="1514"/>
                  </a:cubicBezTo>
                  <a:cubicBezTo>
                    <a:pt x="12878" y="1781"/>
                    <a:pt x="12997" y="2064"/>
                    <a:pt x="13115" y="2366"/>
                  </a:cubicBezTo>
                  <a:cubicBezTo>
                    <a:pt x="13131" y="2409"/>
                    <a:pt x="13143" y="2453"/>
                    <a:pt x="13159" y="2496"/>
                  </a:cubicBezTo>
                  <a:cubicBezTo>
                    <a:pt x="13436" y="2360"/>
                    <a:pt x="13994" y="2160"/>
                    <a:pt x="14614" y="2160"/>
                  </a:cubicBezTo>
                  <a:cubicBezTo>
                    <a:pt x="15001" y="2160"/>
                    <a:pt x="15328" y="2239"/>
                    <a:pt x="15588" y="2396"/>
                  </a:cubicBezTo>
                  <a:cubicBezTo>
                    <a:pt x="15893" y="2579"/>
                    <a:pt x="16347" y="2947"/>
                    <a:pt x="16767" y="4019"/>
                  </a:cubicBezTo>
                  <a:cubicBezTo>
                    <a:pt x="17366" y="5541"/>
                    <a:pt x="17207" y="6853"/>
                    <a:pt x="16784" y="7478"/>
                  </a:cubicBezTo>
                  <a:cubicBezTo>
                    <a:pt x="16610" y="7736"/>
                    <a:pt x="16549" y="8067"/>
                    <a:pt x="16618" y="8379"/>
                  </a:cubicBezTo>
                  <a:cubicBezTo>
                    <a:pt x="16817" y="9273"/>
                    <a:pt x="16689" y="9648"/>
                    <a:pt x="16656" y="9723"/>
                  </a:cubicBezTo>
                  <a:cubicBezTo>
                    <a:pt x="16631" y="9754"/>
                    <a:pt x="16607" y="9786"/>
                    <a:pt x="16584" y="9820"/>
                  </a:cubicBezTo>
                  <a:cubicBezTo>
                    <a:pt x="16565" y="9848"/>
                    <a:pt x="16497" y="9929"/>
                    <a:pt x="16447" y="9988"/>
                  </a:cubicBezTo>
                  <a:cubicBezTo>
                    <a:pt x="16023" y="10488"/>
                    <a:pt x="15236" y="11419"/>
                    <a:pt x="15236" y="13291"/>
                  </a:cubicBezTo>
                  <a:cubicBezTo>
                    <a:pt x="15236" y="15520"/>
                    <a:pt x="16851" y="16555"/>
                    <a:pt x="17757" y="16810"/>
                  </a:cubicBezTo>
                  <a:cubicBezTo>
                    <a:pt x="19050" y="17307"/>
                    <a:pt x="20311" y="17926"/>
                    <a:pt x="20570" y="19440"/>
                  </a:cubicBezTo>
                  <a:lnTo>
                    <a:pt x="17464" y="19440"/>
                  </a:lnTo>
                  <a:cubicBezTo>
                    <a:pt x="17553" y="19773"/>
                    <a:pt x="17615" y="20132"/>
                    <a:pt x="17645" y="20520"/>
                  </a:cubicBezTo>
                  <a:lnTo>
                    <a:pt x="21152" y="20520"/>
                  </a:lnTo>
                  <a:cubicBezTo>
                    <a:pt x="21600" y="20520"/>
                    <a:pt x="21600" y="20034"/>
                    <a:pt x="21600" y="20034"/>
                  </a:cubicBezTo>
                  <a:cubicBezTo>
                    <a:pt x="21600" y="17119"/>
                    <a:pt x="19191" y="16215"/>
                    <a:pt x="18035" y="15774"/>
                  </a:cubicBezTo>
                </a:path>
              </a:pathLst>
            </a:custGeom>
            <a:solidFill>
              <a:schemeClr val="bg2"/>
            </a:solidFill>
            <a:ln w="12700">
              <a:miter lim="400000"/>
            </a:ln>
          </p:spPr>
          <p:txBody>
            <a:bodyPr lIns="38090" tIns="38090" rIns="38090" bIns="38090" anchor="ctr"/>
            <a:lstStyle/>
            <a:p>
              <a:pPr defTabSz="457079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2999"/>
            </a:p>
          </p:txBody>
        </p:sp>
      </p:grpSp>
      <p:sp>
        <p:nvSpPr>
          <p:cNvPr id="113" name="TextBox 112">
            <a:extLst>
              <a:ext uri="{FF2B5EF4-FFF2-40B4-BE49-F238E27FC236}">
                <a16:creationId xmlns:a16="http://schemas.microsoft.com/office/drawing/2014/main" id="{598AB9EC-E321-DCFD-9D1D-AE3942719107}"/>
              </a:ext>
            </a:extLst>
          </p:cNvPr>
          <p:cNvSpPr txBox="1"/>
          <p:nvPr/>
        </p:nvSpPr>
        <p:spPr>
          <a:xfrm>
            <a:off x="2506360" y="2777952"/>
            <a:ext cx="19827184" cy="643766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defTabSz="1827977">
              <a:lnSpc>
                <a:spcPts val="4319"/>
              </a:lnSpc>
            </a:pPr>
            <a:r>
              <a:rPr lang="en-US" spc="-30" dirty="0">
                <a:solidFill>
                  <a:schemeClr val="tx2"/>
                </a:solidFill>
                <a:latin typeface="Avenir Book" panose="02000503020000020003" pitchFamily="2" charset="0"/>
                <a:ea typeface="Source Sans Pro" panose="020B0503030403020204" pitchFamily="34" charset="0"/>
              </a:rPr>
              <a:t>F</a:t>
            </a:r>
            <a:r>
              <a:rPr lang="en-US" sz="3600" spc="-30" dirty="0">
                <a:solidFill>
                  <a:schemeClr val="tx2"/>
                </a:solidFill>
                <a:latin typeface="Avenir Book" panose="02000503020000020003" pitchFamily="2" charset="0"/>
                <a:ea typeface="Source Sans Pro" panose="020B0503030403020204" pitchFamily="34" charset="0"/>
              </a:rPr>
              <a:t>ind, engage and place orders with GMP qualified vendors</a:t>
            </a:r>
          </a:p>
        </p:txBody>
      </p:sp>
      <p:sp>
        <p:nvSpPr>
          <p:cNvPr id="115" name="Shape 2540">
            <a:extLst>
              <a:ext uri="{FF2B5EF4-FFF2-40B4-BE49-F238E27FC236}">
                <a16:creationId xmlns:a16="http://schemas.microsoft.com/office/drawing/2014/main" id="{C5B7B490-A606-AD88-6283-68C2BDE78C0D}"/>
              </a:ext>
            </a:extLst>
          </p:cNvPr>
          <p:cNvSpPr/>
          <p:nvPr/>
        </p:nvSpPr>
        <p:spPr>
          <a:xfrm>
            <a:off x="1764779" y="2820508"/>
            <a:ext cx="558654" cy="55865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732" y="6661"/>
                </a:moveTo>
                <a:cubicBezTo>
                  <a:pt x="20540" y="6471"/>
                  <a:pt x="20228" y="6473"/>
                  <a:pt x="20038" y="6667"/>
                </a:cubicBezTo>
                <a:cubicBezTo>
                  <a:pt x="19903" y="6804"/>
                  <a:pt x="19870" y="7000"/>
                  <a:pt x="19929" y="7171"/>
                </a:cubicBezTo>
                <a:lnTo>
                  <a:pt x="19918" y="7175"/>
                </a:lnTo>
                <a:cubicBezTo>
                  <a:pt x="20365" y="8298"/>
                  <a:pt x="20618" y="9518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cubicBezTo>
                  <a:pt x="5378" y="20618"/>
                  <a:pt x="982" y="16223"/>
                  <a:pt x="982" y="10800"/>
                </a:cubicBezTo>
                <a:cubicBezTo>
                  <a:pt x="982" y="5377"/>
                  <a:pt x="5378" y="982"/>
                  <a:pt x="10800" y="982"/>
                </a:cubicBezTo>
                <a:cubicBezTo>
                  <a:pt x="13575" y="982"/>
                  <a:pt x="16077" y="2136"/>
                  <a:pt x="17862" y="3989"/>
                </a:cubicBezTo>
                <a:lnTo>
                  <a:pt x="17868" y="3982"/>
                </a:lnTo>
                <a:cubicBezTo>
                  <a:pt x="18062" y="4157"/>
                  <a:pt x="18359" y="4153"/>
                  <a:pt x="18544" y="3965"/>
                </a:cubicBezTo>
                <a:cubicBezTo>
                  <a:pt x="18734" y="3771"/>
                  <a:pt x="18732" y="3461"/>
                  <a:pt x="18539" y="3270"/>
                </a:cubicBezTo>
                <a:cubicBezTo>
                  <a:pt x="18520" y="3252"/>
                  <a:pt x="18496" y="3244"/>
                  <a:pt x="18476" y="3230"/>
                </a:cubicBezTo>
                <a:cubicBezTo>
                  <a:pt x="16521" y="1241"/>
                  <a:pt x="13810" y="0"/>
                  <a:pt x="10800" y="0"/>
                </a:cubicBezTo>
                <a:cubicBezTo>
                  <a:pt x="4835" y="0"/>
                  <a:pt x="0" y="4835"/>
                  <a:pt x="0" y="10800"/>
                </a:cubicBezTo>
                <a:cubicBezTo>
                  <a:pt x="0" y="16764"/>
                  <a:pt x="4835" y="21600"/>
                  <a:pt x="10800" y="21600"/>
                </a:cubicBezTo>
                <a:cubicBezTo>
                  <a:pt x="16765" y="21600"/>
                  <a:pt x="21600" y="16764"/>
                  <a:pt x="21600" y="10800"/>
                </a:cubicBezTo>
                <a:cubicBezTo>
                  <a:pt x="21600" y="9412"/>
                  <a:pt x="21329" y="8089"/>
                  <a:pt x="20851" y="6869"/>
                </a:cubicBezTo>
                <a:cubicBezTo>
                  <a:pt x="20828" y="6794"/>
                  <a:pt x="20793" y="6721"/>
                  <a:pt x="20732" y="6661"/>
                </a:cubicBezTo>
                <a:moveTo>
                  <a:pt x="10792" y="13534"/>
                </a:moveTo>
                <a:lnTo>
                  <a:pt x="6238" y="8980"/>
                </a:lnTo>
                <a:cubicBezTo>
                  <a:pt x="6149" y="8891"/>
                  <a:pt x="6027" y="8836"/>
                  <a:pt x="5891" y="8836"/>
                </a:cubicBezTo>
                <a:cubicBezTo>
                  <a:pt x="5620" y="8836"/>
                  <a:pt x="5400" y="9056"/>
                  <a:pt x="5400" y="9327"/>
                </a:cubicBezTo>
                <a:cubicBezTo>
                  <a:pt x="5400" y="9463"/>
                  <a:pt x="5455" y="9585"/>
                  <a:pt x="5544" y="9675"/>
                </a:cubicBezTo>
                <a:lnTo>
                  <a:pt x="10453" y="14583"/>
                </a:lnTo>
                <a:cubicBezTo>
                  <a:pt x="10542" y="14672"/>
                  <a:pt x="10664" y="14727"/>
                  <a:pt x="10800" y="14727"/>
                </a:cubicBezTo>
                <a:cubicBezTo>
                  <a:pt x="10940" y="14727"/>
                  <a:pt x="11064" y="14668"/>
                  <a:pt x="11154" y="14574"/>
                </a:cubicBezTo>
                <a:lnTo>
                  <a:pt x="11155" y="14576"/>
                </a:lnTo>
                <a:lnTo>
                  <a:pt x="19353" y="5988"/>
                </a:lnTo>
                <a:cubicBezTo>
                  <a:pt x="19353" y="5989"/>
                  <a:pt x="19354" y="5990"/>
                  <a:pt x="19354" y="5991"/>
                </a:cubicBezTo>
                <a:lnTo>
                  <a:pt x="20055" y="5255"/>
                </a:lnTo>
                <a:cubicBezTo>
                  <a:pt x="20055" y="5255"/>
                  <a:pt x="20054" y="5254"/>
                  <a:pt x="20054" y="5253"/>
                </a:cubicBezTo>
                <a:lnTo>
                  <a:pt x="21464" y="3775"/>
                </a:lnTo>
                <a:lnTo>
                  <a:pt x="21463" y="3774"/>
                </a:lnTo>
                <a:cubicBezTo>
                  <a:pt x="21547" y="3686"/>
                  <a:pt x="21600" y="3567"/>
                  <a:pt x="21600" y="3436"/>
                </a:cubicBezTo>
                <a:cubicBezTo>
                  <a:pt x="21600" y="3166"/>
                  <a:pt x="21380" y="2945"/>
                  <a:pt x="21109" y="2945"/>
                </a:cubicBezTo>
                <a:cubicBezTo>
                  <a:pt x="20969" y="2945"/>
                  <a:pt x="20844" y="3005"/>
                  <a:pt x="20755" y="3099"/>
                </a:cubicBezTo>
                <a:lnTo>
                  <a:pt x="20754" y="3097"/>
                </a:lnTo>
                <a:lnTo>
                  <a:pt x="19493" y="4419"/>
                </a:lnTo>
                <a:cubicBezTo>
                  <a:pt x="19492" y="4418"/>
                  <a:pt x="19491" y="4416"/>
                  <a:pt x="19490" y="4415"/>
                </a:cubicBezTo>
                <a:lnTo>
                  <a:pt x="18805" y="5133"/>
                </a:lnTo>
                <a:cubicBezTo>
                  <a:pt x="18806" y="5134"/>
                  <a:pt x="18807" y="5136"/>
                  <a:pt x="18807" y="5137"/>
                </a:cubicBezTo>
                <a:cubicBezTo>
                  <a:pt x="18807" y="5137"/>
                  <a:pt x="10792" y="13534"/>
                  <a:pt x="10792" y="13534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79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/>
          </a:p>
        </p:txBody>
      </p:sp>
    </p:spTree>
    <p:extLst>
      <p:ext uri="{BB962C8B-B14F-4D97-AF65-F5344CB8AC3E}">
        <p14:creationId xmlns:p14="http://schemas.microsoft.com/office/powerpoint/2010/main" val="5867192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xmlns:p14="http://schemas.microsoft.com/office/powerpoint/2010/main" advClick="0"/>
    </mc:Fallback>
  </mc:AlternateContent>
</p:sld>
</file>

<file path=ppt/theme/theme1.xml><?xml version="1.0" encoding="utf-8"?>
<a:theme xmlns:a="http://schemas.openxmlformats.org/drawingml/2006/main" name="Office Theme">
  <a:themeElements>
    <a:clrScheme name="Custom 5">
      <a:dk1>
        <a:srgbClr val="535353"/>
      </a:dk1>
      <a:lt1>
        <a:srgbClr val="FFFFFF"/>
      </a:lt1>
      <a:dk2>
        <a:srgbClr val="494949"/>
      </a:dk2>
      <a:lt2>
        <a:srgbClr val="FFFFFF"/>
      </a:lt2>
      <a:accent1>
        <a:srgbClr val="49BFB3"/>
      </a:accent1>
      <a:accent2>
        <a:srgbClr val="1F346F"/>
      </a:accent2>
      <a:accent3>
        <a:srgbClr val="304C78"/>
      </a:accent3>
      <a:accent4>
        <a:srgbClr val="40979E"/>
      </a:accent4>
      <a:accent5>
        <a:srgbClr val="9CB1C9"/>
      </a:accent5>
      <a:accent6>
        <a:srgbClr val="DBDBDB"/>
      </a:accent6>
      <a:hlink>
        <a:srgbClr val="F33B48"/>
      </a:hlink>
      <a:folHlink>
        <a:srgbClr val="FFC000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44924</TotalTime>
  <Words>1065</Words>
  <Application>Microsoft Macintosh PowerPoint</Application>
  <PresentationFormat>Aangepast</PresentationFormat>
  <Paragraphs>122</Paragraphs>
  <Slides>8</Slides>
  <Notes>8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9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8" baseType="lpstr">
      <vt:lpstr>Arial</vt:lpstr>
      <vt:lpstr>Avenir</vt:lpstr>
      <vt:lpstr>Avenir 65 Medium</vt:lpstr>
      <vt:lpstr>Avenir Book</vt:lpstr>
      <vt:lpstr>Avenir Heavy</vt:lpstr>
      <vt:lpstr>Avenir Medium</vt:lpstr>
      <vt:lpstr>Calibri</vt:lpstr>
      <vt:lpstr>Calibri Light</vt:lpstr>
      <vt:lpstr>Gill Sans</vt:lpstr>
      <vt:lpstr>Office Theme</vt:lpstr>
      <vt:lpstr>CMC Sourcing for Raw Materials</vt:lpstr>
      <vt:lpstr>CMC Sourcing from Request to PO in 3 Days</vt:lpstr>
      <vt:lpstr>CMC Sourcing for Package Compatibility Testing</vt:lpstr>
      <vt:lpstr>Access CMC Raw Materials</vt:lpstr>
      <vt:lpstr>Identify non-GMP CMC Formulation Supplier</vt:lpstr>
      <vt:lpstr>Analytical Development CMC</vt:lpstr>
      <vt:lpstr>CMC Request for Information (RFI)</vt:lpstr>
      <vt:lpstr>CMC Good Manufacturing Practices (GMP)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Creative Presentations</dc:title>
  <dc:subject/>
  <dc:creator>Rocketo Graphics</dc:creator>
  <cp:keywords/>
  <dc:description/>
  <cp:lastModifiedBy>Frederik Deroose</cp:lastModifiedBy>
  <cp:revision>6954</cp:revision>
  <dcterms:created xsi:type="dcterms:W3CDTF">2014-11-12T21:47:38Z</dcterms:created>
  <dcterms:modified xsi:type="dcterms:W3CDTF">2023-07-17T07:02:42Z</dcterms:modified>
  <cp:category/>
</cp:coreProperties>
</file>